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2"/>
  </p:notesMasterIdLst>
  <p:handoutMasterIdLst>
    <p:handoutMasterId r:id="rId33"/>
  </p:handoutMasterIdLst>
  <p:sldIdLst>
    <p:sldId id="258" r:id="rId5"/>
    <p:sldId id="289" r:id="rId6"/>
    <p:sldId id="259" r:id="rId7"/>
    <p:sldId id="277" r:id="rId8"/>
    <p:sldId id="306" r:id="rId9"/>
    <p:sldId id="307" r:id="rId10"/>
    <p:sldId id="309" r:id="rId11"/>
    <p:sldId id="305" r:id="rId12"/>
    <p:sldId id="293" r:id="rId13"/>
    <p:sldId id="311" r:id="rId14"/>
    <p:sldId id="312" r:id="rId15"/>
    <p:sldId id="313" r:id="rId16"/>
    <p:sldId id="283" r:id="rId17"/>
    <p:sldId id="310" r:id="rId18"/>
    <p:sldId id="284" r:id="rId19"/>
    <p:sldId id="285" r:id="rId20"/>
    <p:sldId id="292" r:id="rId21"/>
    <p:sldId id="278" r:id="rId22"/>
    <p:sldId id="290" r:id="rId23"/>
    <p:sldId id="279" r:id="rId24"/>
    <p:sldId id="287" r:id="rId25"/>
    <p:sldId id="294" r:id="rId26"/>
    <p:sldId id="286" r:id="rId27"/>
    <p:sldId id="291" r:id="rId28"/>
    <p:sldId id="301" r:id="rId29"/>
    <p:sldId id="316" r:id="rId30"/>
    <p:sldId id="31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9F645-E546-9B1D-2AF9-FB675C39D580}" v="5" dt="2024-08-07T03:35:32.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24"/>
  </p:normalViewPr>
  <p:slideViewPr>
    <p:cSldViewPr snapToGrid="0">
      <p:cViewPr varScale="1">
        <p:scale>
          <a:sx n="148" d="100"/>
          <a:sy n="148" d="100"/>
        </p:scale>
        <p:origin x="70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1/09/2024</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1/09/2024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GB"/>
              <a:t>Click to edit Master text styles</a:t>
            </a:r>
          </a:p>
          <a:p>
            <a:pPr lvl="1"/>
            <a:r>
              <a:rPr lang="en-GB"/>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
        <p:nvSpPr>
          <p:cNvPr id="4" name="Footer Placeholder 4">
            <a:extLst>
              <a:ext uri="{FF2B5EF4-FFF2-40B4-BE49-F238E27FC236}">
                <a16:creationId xmlns:a16="http://schemas.microsoft.com/office/drawing/2014/main" id="{F21003A7-996F-2041-9CFA-9950B9616914}"/>
              </a:ext>
            </a:extLst>
          </p:cNvPr>
          <p:cNvSpPr txBox="1">
            <a:spLocks/>
          </p:cNvSpPr>
          <p:nvPr userDrawn="1"/>
        </p:nvSpPr>
        <p:spPr>
          <a:xfrm rot="16200000">
            <a:off x="8299386" y="738762"/>
            <a:ext cx="1471979" cy="21725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35685650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0727655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44400026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89970534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704076309"/>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30934786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GB"/>
              <a:t>Click to edit Master text styles</a:t>
            </a:r>
          </a:p>
          <a:p>
            <a:pPr lvl="1"/>
            <a:r>
              <a:rPr lang="en-GB"/>
              <a:t>Second level</a:t>
            </a:r>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0226891"/>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218894585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Centre for Learning &amp; Teaching</a:t>
            </a:r>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1168776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Centre for Learning &amp; Teaching</a:t>
            </a:r>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GB"/>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248986908"/>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Centre for Learning &amp; Teaching</a:t>
            </a:r>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776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GB"/>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GB"/>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GB"/>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179250235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GB"/>
              <a:t>Click to edit Master text styles</a:t>
            </a:r>
          </a:p>
          <a:p>
            <a:pPr lvl="1"/>
            <a:r>
              <a:rPr lang="en-GB"/>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GB"/>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5" name="Footer Placeholder 4">
            <a:extLst>
              <a:ext uri="{FF2B5EF4-FFF2-40B4-BE49-F238E27FC236}">
                <a16:creationId xmlns:a16="http://schemas.microsoft.com/office/drawing/2014/main" id="{33E5C636-BAFD-854B-9B7F-A267A335B9F2}"/>
              </a:ext>
            </a:extLst>
          </p:cNvPr>
          <p:cNvSpPr txBox="1">
            <a:spLocks/>
          </p:cNvSpPr>
          <p:nvPr userDrawn="1"/>
        </p:nvSpPr>
        <p:spPr>
          <a:xfrm>
            <a:off x="7397928" y="4988549"/>
            <a:ext cx="1823765"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b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b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9046109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GB"/>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0045089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GB"/>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GB"/>
              <a:t>Click to edit Master text styles</a:t>
            </a:r>
          </a:p>
          <a:p>
            <a:pPr lvl="1"/>
            <a:r>
              <a:rPr lang="en-GB"/>
              <a:t>Second level</a:t>
            </a:r>
          </a:p>
        </p:txBody>
      </p:sp>
      <p:sp>
        <p:nvSpPr>
          <p:cNvPr id="9" name="Footer Placeholder 4">
            <a:extLst>
              <a:ext uri="{FF2B5EF4-FFF2-40B4-BE49-F238E27FC236}">
                <a16:creationId xmlns:a16="http://schemas.microsoft.com/office/drawing/2014/main" id="{D49A01F5-92DF-1D48-B3C0-D8F1FC50B6AB}"/>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tx2">
                    <a:lumMod val="75000"/>
                  </a:schemeClr>
                </a:solidFill>
              </a:rPr>
              <a:t>CRICOS Provider #00120C</a:t>
            </a:r>
            <a:endParaRPr lang="en-AU" sz="500">
              <a:solidFill>
                <a:schemeClr val="tx2">
                  <a:lumMod val="75000"/>
                </a:schemeClr>
              </a:solidFill>
            </a:endParaRP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824000" y="1260000"/>
            <a:ext cx="3960000" cy="32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p>
            <a:r>
              <a:rPr lang="en-AU"/>
              <a:t>Centre for Learning &amp; Teaching</a:t>
            </a:r>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1637932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p:cNvSpPr>
            <a:spLocks noGrp="1"/>
          </p:cNvSpPr>
          <p:nvPr>
            <p:ph type="ftr" sz="quarter" idx="11"/>
          </p:nvPr>
        </p:nvSpPr>
        <p:spPr/>
        <p:txBody>
          <a:bodyPr/>
          <a:lstStyle/>
          <a:p>
            <a:r>
              <a:rPr lang="en-AU"/>
              <a:t>Centre for Learning &amp; Teaching</a:t>
            </a:r>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965956326"/>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Centre for Learning &amp; Teaching</a:t>
            </a:r>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6685124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8513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Tree>
    <p:extLst>
      <p:ext uri="{BB962C8B-B14F-4D97-AF65-F5344CB8AC3E}">
        <p14:creationId xmlns:p14="http://schemas.microsoft.com/office/powerpoint/2010/main" val="303970232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GB"/>
              <a:t>Click to 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GB"/>
              <a:t>Click to edit Master text styles</a:t>
            </a:r>
          </a:p>
          <a:p>
            <a:pPr lvl="1"/>
            <a:r>
              <a:rPr lang="en-GB"/>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7" name="Footer Placeholder 4">
            <a:extLst>
              <a:ext uri="{FF2B5EF4-FFF2-40B4-BE49-F238E27FC236}">
                <a16:creationId xmlns:a16="http://schemas.microsoft.com/office/drawing/2014/main" id="{BC1CA678-19D7-8442-96F0-22E27EFC3DED}"/>
              </a:ext>
            </a:extLst>
          </p:cNvPr>
          <p:cNvSpPr txBox="1">
            <a:spLocks/>
          </p:cNvSpPr>
          <p:nvPr userDrawn="1"/>
        </p:nvSpPr>
        <p:spPr>
          <a:xfrm>
            <a:off x="1397212" y="5054290"/>
            <a:ext cx="2618976"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11548017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291818901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Pr>
        <a:solidFill>
          <a:schemeClr val="bg2">
            <a:alpha val="9349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GB"/>
              <a:t>Click to edit Master title style</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1484"/>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GB"/>
              <a:t>Click to edit Master title style</a:t>
            </a:r>
            <a:endParaRPr lang="en-US"/>
          </a:p>
        </p:txBody>
      </p:sp>
      <p:sp>
        <p:nvSpPr>
          <p:cNvPr id="3" name="Content Placeholder 2"/>
          <p:cNvSpPr>
            <a:spLocks noGrp="1"/>
          </p:cNvSpPr>
          <p:nvPr>
            <p:ph idx="1"/>
          </p:nvPr>
        </p:nvSpPr>
        <p:spPr>
          <a:xfrm>
            <a:off x="3852000" y="324000"/>
            <a:ext cx="4932000" cy="414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Tree>
    <p:extLst>
      <p:ext uri="{BB962C8B-B14F-4D97-AF65-F5344CB8AC3E}">
        <p14:creationId xmlns:p14="http://schemas.microsoft.com/office/powerpoint/2010/main" val="100481807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GB"/>
              <a:t>Click to edit Master title style</a:t>
            </a:r>
            <a:endParaRPr lang="en-US"/>
          </a:p>
        </p:txBody>
      </p:sp>
      <p:sp>
        <p:nvSpPr>
          <p:cNvPr id="3" name="Content Placeholder 2"/>
          <p:cNvSpPr>
            <a:spLocks noGrp="1"/>
          </p:cNvSpPr>
          <p:nvPr>
            <p:ph idx="1"/>
          </p:nvPr>
        </p:nvSpPr>
        <p:spPr>
          <a:xfrm>
            <a:off x="3132000" y="324000"/>
            <a:ext cx="5652000" cy="4140000"/>
          </a:xfrm>
        </p:spPr>
        <p:txBody>
          <a:bodyPr numCol="2" spcCol="180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Tree>
    <p:extLst>
      <p:ext uri="{BB962C8B-B14F-4D97-AF65-F5344CB8AC3E}">
        <p14:creationId xmlns:p14="http://schemas.microsoft.com/office/powerpoint/2010/main" val="4358615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AU"/>
              <a:t>Centre for Learning &amp; Teaching</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AU"/>
              <a:t>Last updated: 12/07/2024</a:t>
            </a:r>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086887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AU"/>
              <a:t>Centre for Learning &amp; Teaching</a:t>
            </a:r>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657667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AU"/>
              <a:t>Last updated: 12/07/2024</a:t>
            </a:r>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
        <p:nvSpPr>
          <p:cNvPr id="13" name="Footer Placeholder 4">
            <a:extLst>
              <a:ext uri="{FF2B5EF4-FFF2-40B4-BE49-F238E27FC236}">
                <a16:creationId xmlns:a16="http://schemas.microsoft.com/office/drawing/2014/main" id="{6F38DE2A-A10B-154D-A8BE-8E54C3DBFD94}"/>
              </a:ext>
            </a:extLst>
          </p:cNvPr>
          <p:cNvSpPr txBox="1">
            <a:spLocks/>
          </p:cNvSpPr>
          <p:nvPr userDrawn="1"/>
        </p:nvSpPr>
        <p:spPr>
          <a:xfrm>
            <a:off x="6575686" y="5053403"/>
            <a:ext cx="3302518" cy="164471"/>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ademia.edu/13958045/_Alice_s_Adventures_in_Wonderland_as_an_Anti_Feminist_Text_Historical_Psychoanalytical_and_Postcolonial_Perspectives_Women_A_Cultural_Review_Vol_27_no_2_2016_177_201_UK_peer_reviewed_ESCI_" TargetMode="External"/><Relationship Id="rId2" Type="http://schemas.openxmlformats.org/officeDocument/2006/relationships/hyperlink" Target="https://www.englishclassideas.com/blog/literary-theory/post-colonialism" TargetMode="External"/><Relationship Id="rId1" Type="http://schemas.openxmlformats.org/officeDocument/2006/relationships/slideLayout" Target="../slideLayouts/slideLayout13.xml"/><Relationship Id="rId4" Type="http://schemas.openxmlformats.org/officeDocument/2006/relationships/hyperlink" Target="https://www-jstor-org.virtual.anu.edu.au/stable/44378560?read-now=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anu.edu.au/students/academic-skills/academic-integrity/best-practice-principles" TargetMode="External"/><Relationship Id="rId2" Type="http://schemas.openxmlformats.org/officeDocument/2006/relationships/hyperlink" Target="https://libguides.anu.edu.au/generative-ai"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pilot.microsoft.com/" TargetMode="Externa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s://newleftreview.org/issues/ii140/articles/hito-steyerl-mean-images" TargetMode="External"/><Relationship Id="rId2" Type="http://schemas.openxmlformats.org/officeDocument/2006/relationships/hyperlink" Target="https://humanities.org.au/power-of-the-humanities/black-nazis-asian-vikings-and-other-problems-with-generative-ai/" TargetMode="External"/><Relationship Id="rId1" Type="http://schemas.openxmlformats.org/officeDocument/2006/relationships/slideLayout" Target="../slideLayouts/slideLayout23.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anu.edu.au/students/academic-skills/academic-integrity/best-practice-principles/best-practice-when-usin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anu.edu.au/students/academic-skills/academic-integrity/best-practice-principles/best-practice-when-usin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anu.edu.au/students/academic-skills/academic-integrity/best-practice-principles" TargetMode="External"/><Relationship Id="rId2" Type="http://schemas.openxmlformats.org/officeDocument/2006/relationships/hyperlink" Target="https://www.anu.edu.au/students/academic-skills/academic-integrity/best-practice-principles/best-practice-when-using" TargetMode="External"/><Relationship Id="rId1" Type="http://schemas.openxmlformats.org/officeDocument/2006/relationships/slideLayout" Target="../slideLayouts/slideLayout13.xml"/><Relationship Id="rId6" Type="http://schemas.openxmlformats.org/officeDocument/2006/relationships/hyperlink" Target="https://libguides.anu.edu.au/generative-ai" TargetMode="External"/><Relationship Id="rId5" Type="http://schemas.openxmlformats.org/officeDocument/2006/relationships/hyperlink" Target="https://www.anu.edu.au/students/academic-skills/academic-integrity/using-sources/quoting" TargetMode="External"/><Relationship Id="rId4" Type="http://schemas.openxmlformats.org/officeDocument/2006/relationships/hyperlink" Target="https://www.anu.edu.au/students/academic-skills/academic-integrity/using-sources/summarising-and-paraphras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bguides.anu.edu.au/generative-ai" TargetMode="External"/><Relationship Id="rId2" Type="http://schemas.openxmlformats.org/officeDocument/2006/relationships/hyperlink" Target="https://www.anu.edu.au/privacy/training-and-resources/generative-ai-and-data-governance"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copilot.microsoft.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CF4046B-2D6E-4241-ACA9-D9782353F029}"/>
              </a:ext>
            </a:extLst>
          </p:cNvPr>
          <p:cNvSpPr>
            <a:spLocks noGrp="1"/>
          </p:cNvSpPr>
          <p:nvPr>
            <p:ph type="body" sz="quarter" idx="13"/>
          </p:nvPr>
        </p:nvSpPr>
        <p:spPr>
          <a:xfrm>
            <a:off x="1296000" y="474155"/>
            <a:ext cx="7523999" cy="3274027"/>
          </a:xfrm>
        </p:spPr>
        <p:txBody>
          <a:bodyPr vert="horz" lIns="0" tIns="0" rIns="0" bIns="0" rtlCol="0" anchor="t">
            <a:normAutofit/>
          </a:bodyPr>
          <a:lstStyle/>
          <a:p>
            <a:r>
              <a:rPr lang="en-US" sz="6000" dirty="0"/>
              <a:t>ENGL1200 </a:t>
            </a:r>
            <a:br>
              <a:rPr lang="en-US" sz="6000" dirty="0"/>
            </a:br>
            <a:r>
              <a:rPr lang="en-US" sz="6000" dirty="0"/>
              <a:t>IMAGINED WORLDS</a:t>
            </a:r>
          </a:p>
          <a:p>
            <a:r>
              <a:rPr lang="en-US" sz="6000" dirty="0"/>
              <a:t>GEN AI </a:t>
            </a:r>
            <a:endParaRPr lang="en-AU" sz="6000" dirty="0"/>
          </a:p>
        </p:txBody>
      </p:sp>
      <p:pic>
        <p:nvPicPr>
          <p:cNvPr id="4" name="Picture Placeholder 3">
            <a:extLst>
              <a:ext uri="{FF2B5EF4-FFF2-40B4-BE49-F238E27FC236}">
                <a16:creationId xmlns:a16="http://schemas.microsoft.com/office/drawing/2014/main" id="{BAD46B21-D50E-4423-953E-D4F8B3992DEF}"/>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529" b="529"/>
          <a:stretch/>
        </p:blipFill>
        <p:spPr>
          <a:xfrm>
            <a:off x="4571999" y="2077345"/>
            <a:ext cx="4248000" cy="2592000"/>
          </a:xfrm>
        </p:spPr>
      </p:pic>
      <p:sp>
        <p:nvSpPr>
          <p:cNvPr id="2" name="TextBox 1">
            <a:extLst>
              <a:ext uri="{FF2B5EF4-FFF2-40B4-BE49-F238E27FC236}">
                <a16:creationId xmlns:a16="http://schemas.microsoft.com/office/drawing/2014/main" id="{E63A5419-F0E2-86A9-BAC6-8446A13A5C2F}"/>
              </a:ext>
            </a:extLst>
          </p:cNvPr>
          <p:cNvSpPr txBox="1"/>
          <p:nvPr/>
        </p:nvSpPr>
        <p:spPr>
          <a:xfrm>
            <a:off x="4571999" y="4669345"/>
            <a:ext cx="32226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This is a living document: 18 July 2024</a:t>
            </a:r>
          </a:p>
        </p:txBody>
      </p:sp>
    </p:spTree>
    <p:extLst>
      <p:ext uri="{BB962C8B-B14F-4D97-AF65-F5344CB8AC3E}">
        <p14:creationId xmlns:p14="http://schemas.microsoft.com/office/powerpoint/2010/main" val="411489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67259-DF59-FFAE-6336-C0BA70EB0034}"/>
              </a:ext>
            </a:extLst>
          </p:cNvPr>
          <p:cNvSpPr>
            <a:spLocks noGrp="1"/>
          </p:cNvSpPr>
          <p:nvPr>
            <p:ph idx="1"/>
          </p:nvPr>
        </p:nvSpPr>
        <p:spPr>
          <a:xfrm>
            <a:off x="323850" y="795455"/>
            <a:ext cx="8460150" cy="895322"/>
          </a:xfrm>
        </p:spPr>
        <p:txBody>
          <a:bodyPr vert="horz" lIns="0" tIns="0" rIns="0" bIns="0" rtlCol="0" anchor="t">
            <a:normAutofit/>
          </a:bodyPr>
          <a:lstStyle/>
          <a:p>
            <a:pPr>
              <a:lnSpc>
                <a:spcPct val="150000"/>
              </a:lnSpc>
            </a:pPr>
            <a:r>
              <a:rPr lang="en-US" dirty="0">
                <a:solidFill>
                  <a:schemeClr val="tx1"/>
                </a:solidFill>
              </a:rPr>
              <a:t>Write a 500-word essay, with quotes and references, arguing why Alice in Wonderland can be viewed as a colonialist text</a:t>
            </a:r>
          </a:p>
          <a:p>
            <a:pPr>
              <a:lnSpc>
                <a:spcPct val="150000"/>
              </a:lnSpc>
            </a:pPr>
            <a:endParaRPr lang="en-US" dirty="0">
              <a:solidFill>
                <a:schemeClr val="tx1"/>
              </a:solidFill>
            </a:endParaRPr>
          </a:p>
        </p:txBody>
      </p:sp>
      <p:sp>
        <p:nvSpPr>
          <p:cNvPr id="5" name="Date Placeholder 4">
            <a:extLst>
              <a:ext uri="{FF2B5EF4-FFF2-40B4-BE49-F238E27FC236}">
                <a16:creationId xmlns:a16="http://schemas.microsoft.com/office/drawing/2014/main" id="{C0E9C780-14D9-1A38-0C12-B0030E45BE1B}"/>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D26AC409-380A-70A2-8319-694498AC70BA}"/>
              </a:ext>
            </a:extLst>
          </p:cNvPr>
          <p:cNvSpPr>
            <a:spLocks noGrp="1"/>
          </p:cNvSpPr>
          <p:nvPr>
            <p:ph type="body" sz="quarter" idx="13"/>
          </p:nvPr>
        </p:nvSpPr>
        <p:spPr>
          <a:xfrm>
            <a:off x="323850" y="324001"/>
            <a:ext cx="8459788" cy="471453"/>
          </a:xfrm>
        </p:spPr>
        <p:txBody>
          <a:bodyPr/>
          <a:lstStyle/>
          <a:p>
            <a:r>
              <a:rPr lang="en-US" dirty="0"/>
              <a:t>Gen AI example</a:t>
            </a:r>
          </a:p>
        </p:txBody>
      </p:sp>
      <p:sp>
        <p:nvSpPr>
          <p:cNvPr id="3" name="Footer Placeholder 2">
            <a:extLst>
              <a:ext uri="{FF2B5EF4-FFF2-40B4-BE49-F238E27FC236}">
                <a16:creationId xmlns:a16="http://schemas.microsoft.com/office/drawing/2014/main" id="{CF14F309-1C1D-7E7F-0E96-50A0C2032DAB}"/>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EB2C58C6-4C47-305A-58F0-58D22E001A87}"/>
              </a:ext>
            </a:extLst>
          </p:cNvPr>
          <p:cNvSpPr>
            <a:spLocks noGrp="1"/>
          </p:cNvSpPr>
          <p:nvPr>
            <p:ph type="sldNum" sz="quarter" idx="12"/>
          </p:nvPr>
        </p:nvSpPr>
        <p:spPr/>
        <p:txBody>
          <a:bodyPr/>
          <a:lstStyle/>
          <a:p>
            <a:fld id="{10A01DC5-1685-4615-8240-15192985C6A2}" type="slidenum">
              <a:rPr lang="en-AU" smtClean="0"/>
              <a:pPr/>
              <a:t>10</a:t>
            </a:fld>
            <a:endParaRPr lang="en-US"/>
          </a:p>
        </p:txBody>
      </p:sp>
      <p:pic>
        <p:nvPicPr>
          <p:cNvPr id="7" name="Picture 6">
            <a:extLst>
              <a:ext uri="{FF2B5EF4-FFF2-40B4-BE49-F238E27FC236}">
                <a16:creationId xmlns:a16="http://schemas.microsoft.com/office/drawing/2014/main" id="{AAF21F6F-D625-BF54-F2C5-6F13F0690AC7}"/>
              </a:ext>
            </a:extLst>
          </p:cNvPr>
          <p:cNvPicPr>
            <a:picLocks noChangeAspect="1"/>
          </p:cNvPicPr>
          <p:nvPr/>
        </p:nvPicPr>
        <p:blipFill>
          <a:blip r:embed="rId2"/>
          <a:stretch>
            <a:fillRect/>
          </a:stretch>
        </p:blipFill>
        <p:spPr>
          <a:xfrm>
            <a:off x="1075822" y="1485039"/>
            <a:ext cx="6992355" cy="3334460"/>
          </a:xfrm>
          <a:prstGeom prst="rect">
            <a:avLst/>
          </a:prstGeom>
        </p:spPr>
      </p:pic>
    </p:spTree>
    <p:extLst>
      <p:ext uri="{BB962C8B-B14F-4D97-AF65-F5344CB8AC3E}">
        <p14:creationId xmlns:p14="http://schemas.microsoft.com/office/powerpoint/2010/main" val="395930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67259-DF59-FFAE-6336-C0BA70EB0034}"/>
              </a:ext>
            </a:extLst>
          </p:cNvPr>
          <p:cNvSpPr>
            <a:spLocks noGrp="1"/>
          </p:cNvSpPr>
          <p:nvPr>
            <p:ph idx="1"/>
          </p:nvPr>
        </p:nvSpPr>
        <p:spPr>
          <a:xfrm>
            <a:off x="324000" y="795455"/>
            <a:ext cx="8460000" cy="895322"/>
          </a:xfrm>
        </p:spPr>
        <p:txBody>
          <a:bodyPr vert="horz" lIns="0" tIns="0" rIns="0" bIns="0" rtlCol="0" anchor="t">
            <a:normAutofit/>
          </a:bodyPr>
          <a:lstStyle/>
          <a:p>
            <a:pPr>
              <a:lnSpc>
                <a:spcPct val="150000"/>
              </a:lnSpc>
            </a:pPr>
            <a:r>
              <a:rPr lang="en-US" dirty="0">
                <a:solidFill>
                  <a:schemeClr val="tx1"/>
                </a:solidFill>
              </a:rPr>
              <a:t>Write a 500-word essay, with quotes and references, arguing why Alice in Wonderland can be viewed as a colonialist text</a:t>
            </a:r>
          </a:p>
          <a:p>
            <a:pPr>
              <a:lnSpc>
                <a:spcPct val="150000"/>
              </a:lnSpc>
            </a:pPr>
            <a:endParaRPr lang="en-US" dirty="0">
              <a:solidFill>
                <a:schemeClr val="tx1"/>
              </a:solidFill>
            </a:endParaRPr>
          </a:p>
        </p:txBody>
      </p:sp>
      <p:sp>
        <p:nvSpPr>
          <p:cNvPr id="5" name="Date Placeholder 4">
            <a:extLst>
              <a:ext uri="{FF2B5EF4-FFF2-40B4-BE49-F238E27FC236}">
                <a16:creationId xmlns:a16="http://schemas.microsoft.com/office/drawing/2014/main" id="{C0E9C780-14D9-1A38-0C12-B0030E45BE1B}"/>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D26AC409-380A-70A2-8319-694498AC70BA}"/>
              </a:ext>
            </a:extLst>
          </p:cNvPr>
          <p:cNvSpPr>
            <a:spLocks noGrp="1"/>
          </p:cNvSpPr>
          <p:nvPr>
            <p:ph type="body" sz="quarter" idx="13"/>
          </p:nvPr>
        </p:nvSpPr>
        <p:spPr>
          <a:xfrm>
            <a:off x="323850" y="324001"/>
            <a:ext cx="8459788" cy="471453"/>
          </a:xfrm>
        </p:spPr>
        <p:txBody>
          <a:bodyPr/>
          <a:lstStyle/>
          <a:p>
            <a:r>
              <a:rPr lang="en-US" dirty="0"/>
              <a:t>Gen AI example</a:t>
            </a:r>
          </a:p>
        </p:txBody>
      </p:sp>
      <p:sp>
        <p:nvSpPr>
          <p:cNvPr id="3" name="Footer Placeholder 2">
            <a:extLst>
              <a:ext uri="{FF2B5EF4-FFF2-40B4-BE49-F238E27FC236}">
                <a16:creationId xmlns:a16="http://schemas.microsoft.com/office/drawing/2014/main" id="{CF14F309-1C1D-7E7F-0E96-50A0C2032DAB}"/>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EB2C58C6-4C47-305A-58F0-58D22E001A87}"/>
              </a:ext>
            </a:extLst>
          </p:cNvPr>
          <p:cNvSpPr>
            <a:spLocks noGrp="1"/>
          </p:cNvSpPr>
          <p:nvPr>
            <p:ph type="sldNum" sz="quarter" idx="12"/>
          </p:nvPr>
        </p:nvSpPr>
        <p:spPr/>
        <p:txBody>
          <a:bodyPr/>
          <a:lstStyle/>
          <a:p>
            <a:fld id="{10A01DC5-1685-4615-8240-15192985C6A2}" type="slidenum">
              <a:rPr lang="en-AU" smtClean="0"/>
              <a:pPr/>
              <a:t>11</a:t>
            </a:fld>
            <a:endParaRPr lang="en-US"/>
          </a:p>
        </p:txBody>
      </p:sp>
      <p:pic>
        <p:nvPicPr>
          <p:cNvPr id="8" name="Picture 7">
            <a:extLst>
              <a:ext uri="{FF2B5EF4-FFF2-40B4-BE49-F238E27FC236}">
                <a16:creationId xmlns:a16="http://schemas.microsoft.com/office/drawing/2014/main" id="{DF75A4E6-99B9-E0F4-2B06-D39401913F81}"/>
              </a:ext>
            </a:extLst>
          </p:cNvPr>
          <p:cNvPicPr>
            <a:picLocks noChangeAspect="1"/>
          </p:cNvPicPr>
          <p:nvPr/>
        </p:nvPicPr>
        <p:blipFill>
          <a:blip r:embed="rId2"/>
          <a:stretch>
            <a:fillRect/>
          </a:stretch>
        </p:blipFill>
        <p:spPr>
          <a:xfrm>
            <a:off x="1044305" y="1454979"/>
            <a:ext cx="7055390" cy="3364520"/>
          </a:xfrm>
          <a:prstGeom prst="rect">
            <a:avLst/>
          </a:prstGeom>
        </p:spPr>
      </p:pic>
    </p:spTree>
    <p:extLst>
      <p:ext uri="{BB962C8B-B14F-4D97-AF65-F5344CB8AC3E}">
        <p14:creationId xmlns:p14="http://schemas.microsoft.com/office/powerpoint/2010/main" val="120033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67259-DF59-FFAE-6336-C0BA70EB0034}"/>
              </a:ext>
            </a:extLst>
          </p:cNvPr>
          <p:cNvSpPr>
            <a:spLocks noGrp="1"/>
          </p:cNvSpPr>
          <p:nvPr>
            <p:ph idx="1"/>
          </p:nvPr>
        </p:nvSpPr>
        <p:spPr>
          <a:xfrm>
            <a:off x="324000" y="795455"/>
            <a:ext cx="8460000" cy="895322"/>
          </a:xfrm>
        </p:spPr>
        <p:txBody>
          <a:bodyPr vert="horz" lIns="0" tIns="0" rIns="0" bIns="0" rtlCol="0" anchor="t">
            <a:normAutofit/>
          </a:bodyPr>
          <a:lstStyle/>
          <a:p>
            <a:pPr>
              <a:lnSpc>
                <a:spcPct val="150000"/>
              </a:lnSpc>
            </a:pPr>
            <a:r>
              <a:rPr lang="en-US" dirty="0">
                <a:solidFill>
                  <a:schemeClr val="tx1"/>
                </a:solidFill>
              </a:rPr>
              <a:t>Write a 500-word essay, with quotes and references, arguing why Alice in Wonderland can be viewed as a colonialist text</a:t>
            </a:r>
          </a:p>
          <a:p>
            <a:pPr>
              <a:lnSpc>
                <a:spcPct val="150000"/>
              </a:lnSpc>
            </a:pPr>
            <a:endParaRPr lang="en-US" dirty="0">
              <a:solidFill>
                <a:schemeClr val="tx1"/>
              </a:solidFill>
            </a:endParaRPr>
          </a:p>
        </p:txBody>
      </p:sp>
      <p:sp>
        <p:nvSpPr>
          <p:cNvPr id="5" name="Date Placeholder 4">
            <a:extLst>
              <a:ext uri="{FF2B5EF4-FFF2-40B4-BE49-F238E27FC236}">
                <a16:creationId xmlns:a16="http://schemas.microsoft.com/office/drawing/2014/main" id="{C0E9C780-14D9-1A38-0C12-B0030E45BE1B}"/>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D26AC409-380A-70A2-8319-694498AC70BA}"/>
              </a:ext>
            </a:extLst>
          </p:cNvPr>
          <p:cNvSpPr>
            <a:spLocks noGrp="1"/>
          </p:cNvSpPr>
          <p:nvPr>
            <p:ph type="body" sz="quarter" idx="13"/>
          </p:nvPr>
        </p:nvSpPr>
        <p:spPr>
          <a:xfrm>
            <a:off x="323850" y="324001"/>
            <a:ext cx="8459788" cy="471453"/>
          </a:xfrm>
        </p:spPr>
        <p:txBody>
          <a:bodyPr/>
          <a:lstStyle/>
          <a:p>
            <a:r>
              <a:rPr lang="en-US" dirty="0"/>
              <a:t>Gen AI example</a:t>
            </a:r>
          </a:p>
        </p:txBody>
      </p:sp>
      <p:sp>
        <p:nvSpPr>
          <p:cNvPr id="3" name="Footer Placeholder 2">
            <a:extLst>
              <a:ext uri="{FF2B5EF4-FFF2-40B4-BE49-F238E27FC236}">
                <a16:creationId xmlns:a16="http://schemas.microsoft.com/office/drawing/2014/main" id="{CF14F309-1C1D-7E7F-0E96-50A0C2032DAB}"/>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EB2C58C6-4C47-305A-58F0-58D22E001A87}"/>
              </a:ext>
            </a:extLst>
          </p:cNvPr>
          <p:cNvSpPr>
            <a:spLocks noGrp="1"/>
          </p:cNvSpPr>
          <p:nvPr>
            <p:ph type="sldNum" sz="quarter" idx="12"/>
          </p:nvPr>
        </p:nvSpPr>
        <p:spPr/>
        <p:txBody>
          <a:bodyPr/>
          <a:lstStyle/>
          <a:p>
            <a:fld id="{10A01DC5-1685-4615-8240-15192985C6A2}" type="slidenum">
              <a:rPr lang="en-AU" smtClean="0"/>
              <a:pPr/>
              <a:t>12</a:t>
            </a:fld>
            <a:endParaRPr lang="en-US"/>
          </a:p>
        </p:txBody>
      </p:sp>
      <p:pic>
        <p:nvPicPr>
          <p:cNvPr id="8" name="Picture 7">
            <a:extLst>
              <a:ext uri="{FF2B5EF4-FFF2-40B4-BE49-F238E27FC236}">
                <a16:creationId xmlns:a16="http://schemas.microsoft.com/office/drawing/2014/main" id="{3A801026-D50F-CB2A-20DA-5AFD2C546F29}"/>
              </a:ext>
            </a:extLst>
          </p:cNvPr>
          <p:cNvPicPr>
            <a:picLocks noChangeAspect="1"/>
          </p:cNvPicPr>
          <p:nvPr/>
        </p:nvPicPr>
        <p:blipFill>
          <a:blip r:embed="rId2"/>
          <a:stretch>
            <a:fillRect/>
          </a:stretch>
        </p:blipFill>
        <p:spPr>
          <a:xfrm>
            <a:off x="1039043" y="1449960"/>
            <a:ext cx="7065914" cy="3369539"/>
          </a:xfrm>
          <a:prstGeom prst="rect">
            <a:avLst/>
          </a:prstGeom>
        </p:spPr>
      </p:pic>
    </p:spTree>
    <p:extLst>
      <p:ext uri="{BB962C8B-B14F-4D97-AF65-F5344CB8AC3E}">
        <p14:creationId xmlns:p14="http://schemas.microsoft.com/office/powerpoint/2010/main" val="278734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67259-DF59-FFAE-6336-C0BA70EB0034}"/>
              </a:ext>
            </a:extLst>
          </p:cNvPr>
          <p:cNvSpPr>
            <a:spLocks noGrp="1"/>
          </p:cNvSpPr>
          <p:nvPr>
            <p:ph idx="1"/>
          </p:nvPr>
        </p:nvSpPr>
        <p:spPr>
          <a:xfrm>
            <a:off x="324000" y="795455"/>
            <a:ext cx="8460000" cy="3704546"/>
          </a:xfrm>
        </p:spPr>
        <p:txBody>
          <a:bodyPr vert="horz" lIns="0" tIns="0" rIns="0" bIns="0" rtlCol="0" anchor="t">
            <a:normAutofit/>
          </a:bodyPr>
          <a:lstStyle/>
          <a:p>
            <a:pPr>
              <a:lnSpc>
                <a:spcPct val="150000"/>
              </a:lnSpc>
            </a:pPr>
            <a:r>
              <a:rPr lang="en-US" dirty="0">
                <a:solidFill>
                  <a:schemeClr val="tx1"/>
                </a:solidFill>
              </a:rPr>
              <a:t>Links:</a:t>
            </a:r>
          </a:p>
          <a:p>
            <a:pPr marL="285750" indent="-285750">
              <a:lnSpc>
                <a:spcPct val="150000"/>
              </a:lnSpc>
              <a:buChar char="•"/>
            </a:pPr>
            <a:r>
              <a:rPr lang="en-US" dirty="0">
                <a:solidFill>
                  <a:schemeClr val="tx1"/>
                </a:solidFill>
                <a:hlinkClick r:id="rId2"/>
              </a:rPr>
              <a:t>https://www.englishclassideas.com/blog/literary-theory/post-colonialism</a:t>
            </a:r>
            <a:r>
              <a:rPr lang="en-US" dirty="0">
                <a:solidFill>
                  <a:schemeClr val="tx1"/>
                </a:solidFill>
              </a:rPr>
              <a:t>   </a:t>
            </a:r>
          </a:p>
          <a:p>
            <a:pPr marL="285750" indent="-285750">
              <a:lnSpc>
                <a:spcPct val="150000"/>
              </a:lnSpc>
              <a:buChar char="•"/>
            </a:pPr>
            <a:r>
              <a:rPr lang="en-US" dirty="0">
                <a:solidFill>
                  <a:schemeClr val="tx1"/>
                </a:solidFill>
                <a:hlinkClick r:id="rId3"/>
              </a:rPr>
              <a:t>https://www.academia.edu/13958045/_Alice_s_Adventures_in_Wonderland_as_an_Anti_Feminist_Text_Historical_Psychoanalytical_and_Postcolonial_Perspectives_Women_A_Cultural_Review_Vol_27_no_2_2016_177_201_UK_peer_reviewed_ESCI_</a:t>
            </a:r>
            <a:endParaRPr lang="en-US" dirty="0">
              <a:solidFill>
                <a:schemeClr val="tx1"/>
              </a:solidFill>
            </a:endParaRPr>
          </a:p>
          <a:p>
            <a:pPr marL="285750" indent="-285750">
              <a:lnSpc>
                <a:spcPct val="150000"/>
              </a:lnSpc>
              <a:buChar char="•"/>
            </a:pPr>
            <a:r>
              <a:rPr lang="en-US" dirty="0">
                <a:solidFill>
                  <a:schemeClr val="tx1"/>
                </a:solidFill>
                <a:hlinkClick r:id="rId4"/>
              </a:rPr>
              <a:t>https://www-jstor-org.virtual.anu.edu.au/stable/44378560?read-now=1</a:t>
            </a:r>
            <a:r>
              <a:rPr lang="en-US" dirty="0">
                <a:solidFill>
                  <a:schemeClr val="tx1"/>
                </a:solidFill>
              </a:rPr>
              <a:t>  </a:t>
            </a:r>
          </a:p>
          <a:p>
            <a:pPr marL="285750" indent="-285750">
              <a:lnSpc>
                <a:spcPct val="150000"/>
              </a:lnSpc>
              <a:buChar char="•"/>
            </a:pPr>
            <a:endParaRPr lang="en-US" dirty="0">
              <a:solidFill>
                <a:schemeClr val="tx1"/>
              </a:solidFill>
            </a:endParaRPr>
          </a:p>
          <a:p>
            <a:pPr marL="285750" indent="-285750">
              <a:lnSpc>
                <a:spcPct val="150000"/>
              </a:lnSpc>
              <a:buChar char="•"/>
            </a:pPr>
            <a:endParaRPr lang="en-US" dirty="0">
              <a:solidFill>
                <a:schemeClr val="tx1"/>
              </a:solidFill>
            </a:endParaRPr>
          </a:p>
          <a:p>
            <a:pPr marL="285750" indent="-285750">
              <a:lnSpc>
                <a:spcPct val="150000"/>
              </a:lnSpc>
              <a:buChar char="•"/>
            </a:pPr>
            <a:endParaRPr lang="en-US" dirty="0">
              <a:solidFill>
                <a:schemeClr val="tx1"/>
              </a:solidFill>
            </a:endParaRPr>
          </a:p>
        </p:txBody>
      </p:sp>
      <p:sp>
        <p:nvSpPr>
          <p:cNvPr id="5" name="Date Placeholder 4">
            <a:extLst>
              <a:ext uri="{FF2B5EF4-FFF2-40B4-BE49-F238E27FC236}">
                <a16:creationId xmlns:a16="http://schemas.microsoft.com/office/drawing/2014/main" id="{C0E9C780-14D9-1A38-0C12-B0030E45BE1B}"/>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D26AC409-380A-70A2-8319-694498AC70BA}"/>
              </a:ext>
            </a:extLst>
          </p:cNvPr>
          <p:cNvSpPr>
            <a:spLocks noGrp="1"/>
          </p:cNvSpPr>
          <p:nvPr>
            <p:ph type="body" sz="quarter" idx="13"/>
          </p:nvPr>
        </p:nvSpPr>
        <p:spPr>
          <a:xfrm>
            <a:off x="323850" y="324001"/>
            <a:ext cx="8459788" cy="471453"/>
          </a:xfrm>
        </p:spPr>
        <p:txBody>
          <a:bodyPr/>
          <a:lstStyle/>
          <a:p>
            <a:r>
              <a:rPr lang="en-US" dirty="0"/>
              <a:t>Gen AI example</a:t>
            </a:r>
          </a:p>
        </p:txBody>
      </p:sp>
      <p:sp>
        <p:nvSpPr>
          <p:cNvPr id="3" name="Footer Placeholder 2">
            <a:extLst>
              <a:ext uri="{FF2B5EF4-FFF2-40B4-BE49-F238E27FC236}">
                <a16:creationId xmlns:a16="http://schemas.microsoft.com/office/drawing/2014/main" id="{CF14F309-1C1D-7E7F-0E96-50A0C2032DAB}"/>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EB2C58C6-4C47-305A-58F0-58D22E001A87}"/>
              </a:ext>
            </a:extLst>
          </p:cNvPr>
          <p:cNvSpPr>
            <a:spLocks noGrp="1"/>
          </p:cNvSpPr>
          <p:nvPr>
            <p:ph type="sldNum" sz="quarter" idx="12"/>
          </p:nvPr>
        </p:nvSpPr>
        <p:spPr/>
        <p:txBody>
          <a:bodyPr/>
          <a:lstStyle/>
          <a:p>
            <a:fld id="{10A01DC5-1685-4615-8240-15192985C6A2}" type="slidenum">
              <a:rPr lang="en-AU" smtClean="0"/>
              <a:pPr/>
              <a:t>13</a:t>
            </a:fld>
            <a:endParaRPr lang="en-US"/>
          </a:p>
        </p:txBody>
      </p:sp>
    </p:spTree>
    <p:extLst>
      <p:ext uri="{BB962C8B-B14F-4D97-AF65-F5344CB8AC3E}">
        <p14:creationId xmlns:p14="http://schemas.microsoft.com/office/powerpoint/2010/main" val="127864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67259-DF59-FFAE-6336-C0BA70EB0034}"/>
              </a:ext>
            </a:extLst>
          </p:cNvPr>
          <p:cNvSpPr>
            <a:spLocks noGrp="1"/>
          </p:cNvSpPr>
          <p:nvPr>
            <p:ph idx="1"/>
          </p:nvPr>
        </p:nvSpPr>
        <p:spPr>
          <a:xfrm>
            <a:off x="324000" y="795455"/>
            <a:ext cx="8460000" cy="3704546"/>
          </a:xfrm>
        </p:spPr>
        <p:txBody>
          <a:bodyPr vert="horz" lIns="0" tIns="0" rIns="0" bIns="0" rtlCol="0" anchor="t">
            <a:normAutofit/>
          </a:bodyPr>
          <a:lstStyle/>
          <a:p>
            <a:pPr marL="285750" indent="-285750">
              <a:lnSpc>
                <a:spcPct val="150000"/>
              </a:lnSpc>
              <a:buFont typeface="Arial" panose="020B0604020202020204" pitchFamily="34" charset="0"/>
              <a:buChar char="•"/>
            </a:pPr>
            <a:r>
              <a:rPr lang="en-US" dirty="0">
                <a:solidFill>
                  <a:schemeClr val="tx1"/>
                </a:solidFill>
              </a:rPr>
              <a:t>Inappropriate use of AI is unacceptable and constitutes a breach of academic integrity. </a:t>
            </a:r>
          </a:p>
          <a:p>
            <a:pPr marL="285750" indent="-285750">
              <a:lnSpc>
                <a:spcPct val="150000"/>
              </a:lnSpc>
              <a:buFont typeface="Arial" panose="020B0604020202020204" pitchFamily="34" charset="0"/>
              <a:buChar char="•"/>
            </a:pPr>
            <a:r>
              <a:rPr lang="en-US" dirty="0">
                <a:solidFill>
                  <a:schemeClr val="tx1"/>
                </a:solidFill>
              </a:rPr>
              <a:t>If you submit AI-generated content as your own work, you </a:t>
            </a:r>
            <a:r>
              <a:rPr lang="en-US" b="1" dirty="0">
                <a:solidFill>
                  <a:schemeClr val="tx1"/>
                </a:solidFill>
              </a:rPr>
              <a:t>are not </a:t>
            </a:r>
            <a:r>
              <a:rPr lang="en-US" dirty="0">
                <a:solidFill>
                  <a:schemeClr val="tx1"/>
                </a:solidFill>
              </a:rPr>
              <a:t>submitting original work. </a:t>
            </a:r>
          </a:p>
          <a:p>
            <a:pPr marL="285750" indent="-285750">
              <a:lnSpc>
                <a:spcPct val="150000"/>
              </a:lnSpc>
              <a:buFont typeface="Arial" panose="020B0604020202020204" pitchFamily="34" charset="0"/>
              <a:buChar char="•"/>
            </a:pPr>
            <a:r>
              <a:rPr lang="en-US" dirty="0">
                <a:solidFill>
                  <a:schemeClr val="tx1"/>
                </a:solidFill>
              </a:rPr>
              <a:t>Under certain circumstances with approval, Gen AI can be used to support your research and writing process </a:t>
            </a:r>
            <a:r>
              <a:rPr lang="en-US" b="1" dirty="0"/>
              <a:t>(for example: in suggesting an argument structure or an essay outline; or in providing an introduction to or summary of a topic that you will develop further through your own work; or even in drawing your attention to useful sources which you can then consult)</a:t>
            </a:r>
            <a:r>
              <a:rPr lang="en-US" dirty="0">
                <a:solidFill>
                  <a:schemeClr val="tx1"/>
                </a:solidFill>
              </a:rPr>
              <a:t>. However, </a:t>
            </a:r>
            <a:r>
              <a:rPr lang="en-US" b="1" dirty="0">
                <a:solidFill>
                  <a:schemeClr val="tx1"/>
                </a:solidFill>
              </a:rPr>
              <a:t>it should not replace it. </a:t>
            </a:r>
            <a:endParaRPr lang="en-US" dirty="0">
              <a:solidFill>
                <a:schemeClr val="tx1"/>
              </a:solidFill>
            </a:endParaRPr>
          </a:p>
          <a:p>
            <a:pPr marL="285750" indent="-285750">
              <a:lnSpc>
                <a:spcPct val="150000"/>
              </a:lnSpc>
              <a:buFont typeface="Arial" panose="020B0604020202020204" pitchFamily="34" charset="0"/>
              <a:buChar char="•"/>
            </a:pPr>
            <a:r>
              <a:rPr lang="en-US" dirty="0">
                <a:solidFill>
                  <a:schemeClr val="tx1"/>
                </a:solidFill>
              </a:rPr>
              <a:t>Refer to ANU library </a:t>
            </a:r>
            <a:r>
              <a:rPr lang="en-AU" dirty="0">
                <a:hlinkClick r:id="rId2" tooltip="https://libguides.anu.edu.au/generative-ai"/>
              </a:rPr>
              <a:t>Generative AI LibGuide</a:t>
            </a:r>
            <a:r>
              <a:rPr lang="en-AU" dirty="0"/>
              <a:t> </a:t>
            </a:r>
            <a:r>
              <a:rPr lang="en-AU" dirty="0">
                <a:solidFill>
                  <a:schemeClr val="tx1"/>
                </a:solidFill>
              </a:rPr>
              <a:t>and</a:t>
            </a:r>
            <a:r>
              <a:rPr lang="en-AU" dirty="0"/>
              <a:t> </a:t>
            </a:r>
            <a:r>
              <a:rPr lang="en-AU" dirty="0">
                <a:hlinkClick r:id="rId3" tooltip="https://www.anu.edu.au/students/academic-skills/academic-integrity/best-practice-principles"/>
              </a:rPr>
              <a:t>Best Practice when using Generative AI</a:t>
            </a:r>
            <a:r>
              <a:rPr lang="en-AU" dirty="0"/>
              <a:t> </a:t>
            </a:r>
            <a:r>
              <a:rPr lang="en-AU" dirty="0">
                <a:solidFill>
                  <a:schemeClr val="tx1"/>
                </a:solidFill>
              </a:rPr>
              <a:t>resource for further guidance or </a:t>
            </a:r>
            <a:r>
              <a:rPr lang="en-US" dirty="0">
                <a:solidFill>
                  <a:schemeClr val="tx1"/>
                </a:solidFill>
              </a:rPr>
              <a:t>book an appointment with Academic skills if required.</a:t>
            </a:r>
          </a:p>
          <a:p>
            <a:pPr marL="285750" indent="-285750">
              <a:lnSpc>
                <a:spcPct val="150000"/>
              </a:lnSpc>
              <a:buFont typeface="Arial" panose="020B0604020202020204" pitchFamily="34" charset="0"/>
              <a:buChar char="•"/>
            </a:pPr>
            <a:r>
              <a:rPr lang="en-US" dirty="0">
                <a:solidFill>
                  <a:schemeClr val="tx1"/>
                </a:solidFill>
              </a:rPr>
              <a:t>Be prepared to provide evidence of your learning on the assessment task; for example, by showing notes/drafts/resource materials used in the preparation of the task or undertaking a viva voce assessment. </a:t>
            </a:r>
          </a:p>
          <a:p>
            <a:pPr marL="285750" indent="-285750">
              <a:lnSpc>
                <a:spcPct val="150000"/>
              </a:lnSpc>
              <a:buChar char="•"/>
            </a:pPr>
            <a:endParaRPr lang="en-US" dirty="0">
              <a:solidFill>
                <a:schemeClr val="tx1"/>
              </a:solidFill>
            </a:endParaRPr>
          </a:p>
        </p:txBody>
      </p:sp>
      <p:sp>
        <p:nvSpPr>
          <p:cNvPr id="5" name="Date Placeholder 4">
            <a:extLst>
              <a:ext uri="{FF2B5EF4-FFF2-40B4-BE49-F238E27FC236}">
                <a16:creationId xmlns:a16="http://schemas.microsoft.com/office/drawing/2014/main" id="{C0E9C780-14D9-1A38-0C12-B0030E45BE1B}"/>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D26AC409-380A-70A2-8319-694498AC70BA}"/>
              </a:ext>
            </a:extLst>
          </p:cNvPr>
          <p:cNvSpPr>
            <a:spLocks noGrp="1"/>
          </p:cNvSpPr>
          <p:nvPr>
            <p:ph type="body" sz="quarter" idx="13"/>
          </p:nvPr>
        </p:nvSpPr>
        <p:spPr>
          <a:xfrm>
            <a:off x="323850" y="324001"/>
            <a:ext cx="8459788" cy="471453"/>
          </a:xfrm>
        </p:spPr>
        <p:txBody>
          <a:bodyPr/>
          <a:lstStyle/>
          <a:p>
            <a:r>
              <a:rPr lang="en-US"/>
              <a:t>Academic integrity</a:t>
            </a:r>
          </a:p>
        </p:txBody>
      </p:sp>
      <p:sp>
        <p:nvSpPr>
          <p:cNvPr id="3" name="Footer Placeholder 2">
            <a:extLst>
              <a:ext uri="{FF2B5EF4-FFF2-40B4-BE49-F238E27FC236}">
                <a16:creationId xmlns:a16="http://schemas.microsoft.com/office/drawing/2014/main" id="{CF14F309-1C1D-7E7F-0E96-50A0C2032DAB}"/>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EB2C58C6-4C47-305A-58F0-58D22E001A87}"/>
              </a:ext>
            </a:extLst>
          </p:cNvPr>
          <p:cNvSpPr>
            <a:spLocks noGrp="1"/>
          </p:cNvSpPr>
          <p:nvPr>
            <p:ph type="sldNum" sz="quarter" idx="12"/>
          </p:nvPr>
        </p:nvSpPr>
        <p:spPr/>
        <p:txBody>
          <a:bodyPr/>
          <a:lstStyle/>
          <a:p>
            <a:fld id="{10A01DC5-1685-4615-8240-15192985C6A2}" type="slidenum">
              <a:rPr lang="en-AU" smtClean="0"/>
              <a:pPr/>
              <a:t>14</a:t>
            </a:fld>
            <a:endParaRPr lang="en-US"/>
          </a:p>
        </p:txBody>
      </p:sp>
    </p:spTree>
    <p:extLst>
      <p:ext uri="{BB962C8B-B14F-4D97-AF65-F5344CB8AC3E}">
        <p14:creationId xmlns:p14="http://schemas.microsoft.com/office/powerpoint/2010/main" val="2711059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EA8FC7A-9113-A4D0-7B5C-9F44FD51E5EA}"/>
              </a:ext>
            </a:extLst>
          </p:cNvPr>
          <p:cNvSpPr>
            <a:spLocks noGrp="1"/>
          </p:cNvSpPr>
          <p:nvPr>
            <p:ph idx="1"/>
          </p:nvPr>
        </p:nvSpPr>
        <p:spPr>
          <a:xfrm>
            <a:off x="324000" y="884663"/>
            <a:ext cx="8460000" cy="3615337"/>
          </a:xfrm>
        </p:spPr>
        <p:txBody>
          <a:bodyPr vert="horz" lIns="0" tIns="0" rIns="0" bIns="0" rtlCol="0" anchor="t">
            <a:normAutofit/>
          </a:bodyPr>
          <a:lstStyle/>
          <a:p>
            <a:pPr>
              <a:lnSpc>
                <a:spcPct val="150000"/>
              </a:lnSpc>
            </a:pPr>
            <a:r>
              <a:rPr lang="en-US">
                <a:solidFill>
                  <a:schemeClr val="tx1"/>
                </a:solidFill>
              </a:rPr>
              <a:t>Recommended AI tools to use at ANU </a:t>
            </a:r>
          </a:p>
          <a:p>
            <a:pPr marL="285750" indent="-285750">
              <a:lnSpc>
                <a:spcPct val="150000"/>
              </a:lnSpc>
              <a:buFont typeface="Arial" panose="020B0604020202020204" pitchFamily="34" charset="0"/>
              <a:buChar char="•"/>
            </a:pPr>
            <a:r>
              <a:rPr lang="en-US">
                <a:solidFill>
                  <a:schemeClr val="tx1"/>
                </a:solidFill>
              </a:rPr>
              <a:t>Copilot</a:t>
            </a:r>
          </a:p>
          <a:p>
            <a:pPr marL="285750" indent="-285750">
              <a:lnSpc>
                <a:spcPct val="150000"/>
              </a:lnSpc>
              <a:buFont typeface="Arial" panose="020B0604020202020204" pitchFamily="34" charset="0"/>
              <a:buChar char="•"/>
            </a:pPr>
            <a:r>
              <a:rPr lang="en-US">
                <a:solidFill>
                  <a:schemeClr val="tx1"/>
                </a:solidFill>
              </a:rPr>
              <a:t>Adobe Firefly </a:t>
            </a:r>
          </a:p>
          <a:p>
            <a:pPr>
              <a:lnSpc>
                <a:spcPct val="150000"/>
              </a:lnSpc>
            </a:pPr>
            <a:r>
              <a:rPr lang="en-US">
                <a:solidFill>
                  <a:schemeClr val="tx1"/>
                </a:solidFill>
              </a:rPr>
              <a:t>Non-endorsed AI tools require you to sign up and create an account and the ANU cannot guarantee your security and privacy when using these tools. </a:t>
            </a:r>
          </a:p>
          <a:p>
            <a:pPr marL="285750" indent="-285750">
              <a:lnSpc>
                <a:spcPct val="150000"/>
              </a:lnSpc>
              <a:buFont typeface="Arial" panose="020B0604020202020204" pitchFamily="34" charset="0"/>
              <a:buChar char="•"/>
            </a:pPr>
            <a:endParaRPr lang="en-US">
              <a:solidFill>
                <a:schemeClr val="tx1"/>
              </a:solidFill>
            </a:endParaRPr>
          </a:p>
          <a:p>
            <a:pPr>
              <a:lnSpc>
                <a:spcPct val="150000"/>
              </a:lnSpc>
            </a:pPr>
            <a:endParaRPr lang="en-US"/>
          </a:p>
        </p:txBody>
      </p:sp>
      <p:sp>
        <p:nvSpPr>
          <p:cNvPr id="5" name="Date Placeholder 4">
            <a:extLst>
              <a:ext uri="{FF2B5EF4-FFF2-40B4-BE49-F238E27FC236}">
                <a16:creationId xmlns:a16="http://schemas.microsoft.com/office/drawing/2014/main" id="{C66700E3-4728-9448-F833-5FAE2CC833A8}"/>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51CBCF7-2351-2B11-8B23-424CCA6BEDCD}"/>
              </a:ext>
            </a:extLst>
          </p:cNvPr>
          <p:cNvSpPr>
            <a:spLocks noGrp="1"/>
          </p:cNvSpPr>
          <p:nvPr>
            <p:ph type="body" sz="quarter" idx="13"/>
          </p:nvPr>
        </p:nvSpPr>
        <p:spPr>
          <a:xfrm>
            <a:off x="323850" y="324000"/>
            <a:ext cx="8459788" cy="560663"/>
          </a:xfrm>
        </p:spPr>
        <p:txBody>
          <a:bodyPr/>
          <a:lstStyle/>
          <a:p>
            <a:r>
              <a:rPr lang="en-US"/>
              <a:t>AI tools at ANU</a:t>
            </a:r>
          </a:p>
        </p:txBody>
      </p:sp>
      <p:sp>
        <p:nvSpPr>
          <p:cNvPr id="2" name="Footer Placeholder 1">
            <a:extLst>
              <a:ext uri="{FF2B5EF4-FFF2-40B4-BE49-F238E27FC236}">
                <a16:creationId xmlns:a16="http://schemas.microsoft.com/office/drawing/2014/main" id="{BBD0C904-A003-9973-DE05-DF1305E12588}"/>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CD62FFEB-4F52-AB71-9984-EEB51441814E}"/>
              </a:ext>
            </a:extLst>
          </p:cNvPr>
          <p:cNvSpPr>
            <a:spLocks noGrp="1"/>
          </p:cNvSpPr>
          <p:nvPr>
            <p:ph type="sldNum" sz="quarter" idx="12"/>
          </p:nvPr>
        </p:nvSpPr>
        <p:spPr/>
        <p:txBody>
          <a:bodyPr/>
          <a:lstStyle/>
          <a:p>
            <a:fld id="{10A01DC5-1685-4615-8240-15192985C6A2}" type="slidenum">
              <a:rPr lang="en-AU" smtClean="0"/>
              <a:pPr/>
              <a:t>15</a:t>
            </a:fld>
            <a:endParaRPr lang="en-US"/>
          </a:p>
        </p:txBody>
      </p:sp>
    </p:spTree>
    <p:extLst>
      <p:ext uri="{BB962C8B-B14F-4D97-AF65-F5344CB8AC3E}">
        <p14:creationId xmlns:p14="http://schemas.microsoft.com/office/powerpoint/2010/main" val="137274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EA8FC7A-9113-A4D0-7B5C-9F44FD51E5EA}"/>
              </a:ext>
            </a:extLst>
          </p:cNvPr>
          <p:cNvSpPr>
            <a:spLocks noGrp="1"/>
          </p:cNvSpPr>
          <p:nvPr>
            <p:ph idx="1"/>
          </p:nvPr>
        </p:nvSpPr>
        <p:spPr>
          <a:xfrm>
            <a:off x="324000" y="884663"/>
            <a:ext cx="8460000" cy="3615337"/>
          </a:xfrm>
        </p:spPr>
        <p:txBody>
          <a:bodyPr/>
          <a:lstStyle/>
          <a:p>
            <a:pPr marL="285750" indent="-285750">
              <a:lnSpc>
                <a:spcPct val="150000"/>
              </a:lnSpc>
              <a:buFont typeface="Arial" panose="020B0604020202020204" pitchFamily="34" charset="0"/>
              <a:buChar char="•"/>
            </a:pPr>
            <a:r>
              <a:rPr lang="en-US">
                <a:solidFill>
                  <a:schemeClr val="tx1"/>
                </a:solidFill>
              </a:rPr>
              <a:t>Currently, Copilot Enterprise is available for all students.</a:t>
            </a:r>
          </a:p>
          <a:p>
            <a:pPr marL="285750" indent="-285750">
              <a:lnSpc>
                <a:spcPct val="150000"/>
              </a:lnSpc>
              <a:buFont typeface="Arial" panose="020B0604020202020204" pitchFamily="34" charset="0"/>
              <a:buChar char="•"/>
            </a:pPr>
            <a:r>
              <a:rPr lang="en-US">
                <a:solidFill>
                  <a:schemeClr val="tx1"/>
                </a:solidFill>
              </a:rPr>
              <a:t>It is important to sign in to Copilot with your work (ANU </a:t>
            </a:r>
            <a:r>
              <a:rPr lang="en-US" err="1">
                <a:solidFill>
                  <a:schemeClr val="tx1"/>
                </a:solidFill>
              </a:rPr>
              <a:t>uID</a:t>
            </a:r>
            <a:r>
              <a:rPr lang="en-US">
                <a:solidFill>
                  <a:schemeClr val="tx1"/>
                </a:solidFill>
              </a:rPr>
              <a:t>) account so that you have access to Commercial Data Protection.</a:t>
            </a:r>
          </a:p>
          <a:p>
            <a:pPr marL="285750" indent="-285750">
              <a:lnSpc>
                <a:spcPct val="150000"/>
              </a:lnSpc>
              <a:buFont typeface="Arial" panose="020B0604020202020204" pitchFamily="34" charset="0"/>
              <a:buChar char="•"/>
            </a:pPr>
            <a:r>
              <a:rPr lang="en-US">
                <a:solidFill>
                  <a:schemeClr val="tx1"/>
                </a:solidFill>
              </a:rPr>
              <a:t>This means that after your browser is closed, the chat topic is reset or the session times out. Your questions and prompts, and Copilot’s responses will also be discarded, and they will not be used as part of training Copilot’s underlying large language model.</a:t>
            </a:r>
          </a:p>
          <a:p>
            <a:pPr marL="285750" indent="-285750">
              <a:lnSpc>
                <a:spcPct val="150000"/>
              </a:lnSpc>
              <a:buFont typeface="Arial" panose="020B0604020202020204" pitchFamily="34" charset="0"/>
              <a:buChar char="•"/>
            </a:pPr>
            <a:r>
              <a:rPr lang="en-US">
                <a:solidFill>
                  <a:schemeClr val="tx1"/>
                </a:solidFill>
              </a:rPr>
              <a:t>However, you should still be cautious about the privacy and security of the content being put into generative AI tools, especially if it contains sensitive or confidential information.</a:t>
            </a:r>
          </a:p>
        </p:txBody>
      </p:sp>
      <p:sp>
        <p:nvSpPr>
          <p:cNvPr id="5" name="Date Placeholder 4">
            <a:extLst>
              <a:ext uri="{FF2B5EF4-FFF2-40B4-BE49-F238E27FC236}">
                <a16:creationId xmlns:a16="http://schemas.microsoft.com/office/drawing/2014/main" id="{C66700E3-4728-9448-F833-5FAE2CC833A8}"/>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51CBCF7-2351-2B11-8B23-424CCA6BEDCD}"/>
              </a:ext>
            </a:extLst>
          </p:cNvPr>
          <p:cNvSpPr>
            <a:spLocks noGrp="1"/>
          </p:cNvSpPr>
          <p:nvPr>
            <p:ph type="body" sz="quarter" idx="13"/>
          </p:nvPr>
        </p:nvSpPr>
        <p:spPr>
          <a:xfrm>
            <a:off x="323850" y="324000"/>
            <a:ext cx="8459788" cy="560663"/>
          </a:xfrm>
        </p:spPr>
        <p:txBody>
          <a:bodyPr/>
          <a:lstStyle/>
          <a:p>
            <a:r>
              <a:rPr lang="en-US"/>
              <a:t>Copilot</a:t>
            </a:r>
          </a:p>
        </p:txBody>
      </p:sp>
      <p:sp>
        <p:nvSpPr>
          <p:cNvPr id="2" name="Footer Placeholder 1">
            <a:extLst>
              <a:ext uri="{FF2B5EF4-FFF2-40B4-BE49-F238E27FC236}">
                <a16:creationId xmlns:a16="http://schemas.microsoft.com/office/drawing/2014/main" id="{5EF4C411-5190-7089-39C5-C00C36B8F168}"/>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EB38A978-EEC3-A3F9-449A-E41CAB777859}"/>
              </a:ext>
            </a:extLst>
          </p:cNvPr>
          <p:cNvSpPr>
            <a:spLocks noGrp="1"/>
          </p:cNvSpPr>
          <p:nvPr>
            <p:ph type="sldNum" sz="quarter" idx="12"/>
          </p:nvPr>
        </p:nvSpPr>
        <p:spPr/>
        <p:txBody>
          <a:bodyPr/>
          <a:lstStyle/>
          <a:p>
            <a:fld id="{10A01DC5-1685-4615-8240-15192985C6A2}" type="slidenum">
              <a:rPr lang="en-AU" smtClean="0"/>
              <a:pPr/>
              <a:t>16</a:t>
            </a:fld>
            <a:endParaRPr lang="en-US"/>
          </a:p>
        </p:txBody>
      </p:sp>
    </p:spTree>
    <p:extLst>
      <p:ext uri="{BB962C8B-B14F-4D97-AF65-F5344CB8AC3E}">
        <p14:creationId xmlns:p14="http://schemas.microsoft.com/office/powerpoint/2010/main" val="239200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69CDB63-FBA2-211B-72DC-B760091DB808}"/>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82AEA4D6-BB48-16CB-9A43-BA434FB64B6D}"/>
              </a:ext>
            </a:extLst>
          </p:cNvPr>
          <p:cNvSpPr>
            <a:spLocks noGrp="1"/>
          </p:cNvSpPr>
          <p:nvPr>
            <p:ph type="body" sz="quarter" idx="13"/>
          </p:nvPr>
        </p:nvSpPr>
        <p:spPr>
          <a:xfrm>
            <a:off x="323850" y="324000"/>
            <a:ext cx="8459788" cy="462653"/>
          </a:xfrm>
        </p:spPr>
        <p:txBody>
          <a:bodyPr/>
          <a:lstStyle/>
          <a:p>
            <a:r>
              <a:rPr lang="en-US"/>
              <a:t>Login to Copilot</a:t>
            </a:r>
          </a:p>
        </p:txBody>
      </p:sp>
      <p:sp>
        <p:nvSpPr>
          <p:cNvPr id="8" name="AutoShape 1">
            <a:extLst>
              <a:ext uri="{FF2B5EF4-FFF2-40B4-BE49-F238E27FC236}">
                <a16:creationId xmlns:a16="http://schemas.microsoft.com/office/drawing/2014/main" id="{368F9384-9F28-E163-5F9F-2D2CC9A491BE}"/>
              </a:ext>
            </a:extLst>
          </p:cNvPr>
          <p:cNvSpPr>
            <a:spLocks noChangeAspect="1" noChangeArrowheads="1"/>
          </p:cNvSpPr>
          <p:nvPr/>
        </p:nvSpPr>
        <p:spPr bwMode="auto">
          <a:xfrm>
            <a:off x="1836738" y="1800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a:extLst>
              <a:ext uri="{FF2B5EF4-FFF2-40B4-BE49-F238E27FC236}">
                <a16:creationId xmlns:a16="http://schemas.microsoft.com/office/drawing/2014/main" id="{302310F8-8B37-0280-16F1-3725801D7FD2}"/>
              </a:ext>
            </a:extLst>
          </p:cNvPr>
          <p:cNvSpPr>
            <a:spLocks noChangeAspect="1" noChangeArrowheads="1"/>
          </p:cNvSpPr>
          <p:nvPr/>
        </p:nvSpPr>
        <p:spPr bwMode="auto">
          <a:xfrm>
            <a:off x="1836738" y="1800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a:extLst>
              <a:ext uri="{FF2B5EF4-FFF2-40B4-BE49-F238E27FC236}">
                <a16:creationId xmlns:a16="http://schemas.microsoft.com/office/drawing/2014/main" id="{30F99245-AD27-EDCD-2837-118EA03F77F8}"/>
              </a:ext>
            </a:extLst>
          </p:cNvPr>
          <p:cNvSpPr>
            <a:spLocks noChangeAspect="1" noChangeArrowheads="1"/>
          </p:cNvSpPr>
          <p:nvPr/>
        </p:nvSpPr>
        <p:spPr bwMode="auto">
          <a:xfrm>
            <a:off x="1836738" y="1800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7B24D7EE-AF29-1288-3703-28279F0C2CDB}"/>
              </a:ext>
            </a:extLst>
          </p:cNvPr>
          <p:cNvSpPr>
            <a:spLocks noChangeAspect="1" noChangeArrowheads="1"/>
          </p:cNvSpPr>
          <p:nvPr/>
        </p:nvSpPr>
        <p:spPr bwMode="auto">
          <a:xfrm>
            <a:off x="1836738" y="1800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12">
            <a:extLst>
              <a:ext uri="{FF2B5EF4-FFF2-40B4-BE49-F238E27FC236}">
                <a16:creationId xmlns:a16="http://schemas.microsoft.com/office/drawing/2014/main" id="{52C87297-6317-A2C9-90D0-A9A217B4769B}"/>
              </a:ext>
            </a:extLst>
          </p:cNvPr>
          <p:cNvSpPr>
            <a:spLocks noGrp="1"/>
          </p:cNvSpPr>
          <p:nvPr>
            <p:ph idx="1"/>
          </p:nvPr>
        </p:nvSpPr>
        <p:spPr>
          <a:xfrm>
            <a:off x="324000" y="934571"/>
            <a:ext cx="5292637" cy="3565429"/>
          </a:xfrm>
        </p:spPr>
        <p:txBody>
          <a:bodyPr>
            <a:normAutofit/>
          </a:bodyPr>
          <a:lstStyle/>
          <a:p>
            <a:pPr marL="342900" indent="-342900">
              <a:lnSpc>
                <a:spcPct val="150000"/>
              </a:lnSpc>
              <a:buFont typeface="+mj-lt"/>
              <a:buAutoNum type="arabicPeriod"/>
            </a:pPr>
            <a:r>
              <a:rPr lang="en-AU" dirty="0">
                <a:solidFill>
                  <a:schemeClr val="tx1"/>
                </a:solidFill>
              </a:rPr>
              <a:t>Navigate to </a:t>
            </a:r>
            <a:r>
              <a:rPr lang="en-AU" dirty="0">
                <a:solidFill>
                  <a:schemeClr val="tx1"/>
                </a:solidFill>
                <a:hlinkClick r:id="rId2"/>
              </a:rPr>
              <a:t>https://copilot.microsoft.com</a:t>
            </a:r>
            <a:r>
              <a:rPr lang="en-AU" dirty="0">
                <a:solidFill>
                  <a:schemeClr val="tx1"/>
                </a:solidFill>
              </a:rPr>
              <a:t>. </a:t>
            </a:r>
          </a:p>
          <a:p>
            <a:pPr marL="342900" indent="-342900">
              <a:lnSpc>
                <a:spcPct val="150000"/>
              </a:lnSpc>
              <a:buFont typeface="+mj-lt"/>
              <a:buAutoNum type="arabicPeriod"/>
            </a:pPr>
            <a:r>
              <a:rPr lang="en-AU" dirty="0">
                <a:solidFill>
                  <a:schemeClr val="tx1"/>
                </a:solidFill>
              </a:rPr>
              <a:t>Enter your ANU </a:t>
            </a:r>
            <a:r>
              <a:rPr lang="en-AU" dirty="0" err="1">
                <a:solidFill>
                  <a:schemeClr val="tx1"/>
                </a:solidFill>
              </a:rPr>
              <a:t>uID</a:t>
            </a:r>
            <a:r>
              <a:rPr lang="en-AU" dirty="0">
                <a:solidFill>
                  <a:schemeClr val="tx1"/>
                </a:solidFill>
              </a:rPr>
              <a:t> email address (i.e. your “u number” email address) and select “Next”.</a:t>
            </a:r>
          </a:p>
          <a:p>
            <a:pPr marL="342900" indent="-342900">
              <a:lnSpc>
                <a:spcPct val="150000"/>
              </a:lnSpc>
              <a:buFont typeface="+mj-lt"/>
              <a:buAutoNum type="arabicPeriod"/>
            </a:pPr>
            <a:r>
              <a:rPr lang="en-AU" dirty="0">
                <a:solidFill>
                  <a:schemeClr val="tx1"/>
                </a:solidFill>
              </a:rPr>
              <a:t>You will then be taken to an ANU branded sign-in page. Your password will be your existing ANU account password. You will also have the option to “stay signed in” or not.</a:t>
            </a:r>
          </a:p>
          <a:p>
            <a:pPr marL="342900" indent="-342900">
              <a:lnSpc>
                <a:spcPct val="150000"/>
              </a:lnSpc>
              <a:buFont typeface="+mj-lt"/>
              <a:buAutoNum type="arabicPeriod"/>
            </a:pPr>
            <a:r>
              <a:rPr lang="en-AU" dirty="0">
                <a:solidFill>
                  <a:schemeClr val="tx1"/>
                </a:solidFill>
              </a:rPr>
              <a:t>Once you are signed in, verify that you are in the Protected environment. There should be a notification in the top-right of the page. If you cannot see this notification, refresh your page and/or clear your browser cache and cookies.</a:t>
            </a:r>
          </a:p>
          <a:p>
            <a:pPr marL="342900" indent="-342900">
              <a:lnSpc>
                <a:spcPct val="150000"/>
              </a:lnSpc>
              <a:buFont typeface="+mj-lt"/>
              <a:buAutoNum type="arabicPeriod"/>
            </a:pPr>
            <a:endParaRPr lang="en-AU" dirty="0">
              <a:solidFill>
                <a:schemeClr val="tx1"/>
              </a:solidFill>
            </a:endParaRPr>
          </a:p>
          <a:p>
            <a:pPr marL="342900" indent="-342900">
              <a:lnSpc>
                <a:spcPct val="150000"/>
              </a:lnSpc>
              <a:buFont typeface="+mj-lt"/>
              <a:buAutoNum type="arabicPeriod"/>
            </a:pPr>
            <a:endParaRPr lang="en-US" dirty="0">
              <a:solidFill>
                <a:schemeClr val="tx1"/>
              </a:solidFill>
            </a:endParaRPr>
          </a:p>
        </p:txBody>
      </p:sp>
      <p:pic>
        <p:nvPicPr>
          <p:cNvPr id="15" name="Picture 14">
            <a:extLst>
              <a:ext uri="{FF2B5EF4-FFF2-40B4-BE49-F238E27FC236}">
                <a16:creationId xmlns:a16="http://schemas.microsoft.com/office/drawing/2014/main" id="{998290E2-816E-3457-BACE-DFBD22F980BC}"/>
              </a:ext>
            </a:extLst>
          </p:cNvPr>
          <p:cNvPicPr>
            <a:picLocks noChangeAspect="1"/>
          </p:cNvPicPr>
          <p:nvPr/>
        </p:nvPicPr>
        <p:blipFill>
          <a:blip r:embed="rId3"/>
          <a:stretch>
            <a:fillRect/>
          </a:stretch>
        </p:blipFill>
        <p:spPr>
          <a:xfrm>
            <a:off x="6280615" y="117662"/>
            <a:ext cx="1769970" cy="1633818"/>
          </a:xfrm>
          <a:prstGeom prst="rect">
            <a:avLst/>
          </a:prstGeom>
        </p:spPr>
      </p:pic>
      <p:pic>
        <p:nvPicPr>
          <p:cNvPr id="17" name="Picture 16">
            <a:extLst>
              <a:ext uri="{FF2B5EF4-FFF2-40B4-BE49-F238E27FC236}">
                <a16:creationId xmlns:a16="http://schemas.microsoft.com/office/drawing/2014/main" id="{C63A6BAC-B696-A5DE-4526-60B7A3C2024D}"/>
              </a:ext>
            </a:extLst>
          </p:cNvPr>
          <p:cNvPicPr>
            <a:picLocks noChangeAspect="1"/>
          </p:cNvPicPr>
          <p:nvPr/>
        </p:nvPicPr>
        <p:blipFill>
          <a:blip r:embed="rId4"/>
          <a:stretch>
            <a:fillRect/>
          </a:stretch>
        </p:blipFill>
        <p:spPr>
          <a:xfrm>
            <a:off x="6141680" y="1808669"/>
            <a:ext cx="2047839" cy="1633819"/>
          </a:xfrm>
          <a:prstGeom prst="rect">
            <a:avLst/>
          </a:prstGeom>
        </p:spPr>
      </p:pic>
      <p:pic>
        <p:nvPicPr>
          <p:cNvPr id="19" name="Picture 18">
            <a:extLst>
              <a:ext uri="{FF2B5EF4-FFF2-40B4-BE49-F238E27FC236}">
                <a16:creationId xmlns:a16="http://schemas.microsoft.com/office/drawing/2014/main" id="{54D2D070-6100-AA51-969E-CEC6D47DEDEA}"/>
              </a:ext>
            </a:extLst>
          </p:cNvPr>
          <p:cNvPicPr>
            <a:picLocks noChangeAspect="1"/>
          </p:cNvPicPr>
          <p:nvPr/>
        </p:nvPicPr>
        <p:blipFill>
          <a:blip r:embed="rId5"/>
          <a:stretch>
            <a:fillRect/>
          </a:stretch>
        </p:blipFill>
        <p:spPr>
          <a:xfrm>
            <a:off x="5574719" y="3735176"/>
            <a:ext cx="3186952" cy="635781"/>
          </a:xfrm>
          <a:prstGeom prst="rect">
            <a:avLst/>
          </a:prstGeom>
        </p:spPr>
      </p:pic>
      <p:sp>
        <p:nvSpPr>
          <p:cNvPr id="2" name="Footer Placeholder 1">
            <a:extLst>
              <a:ext uri="{FF2B5EF4-FFF2-40B4-BE49-F238E27FC236}">
                <a16:creationId xmlns:a16="http://schemas.microsoft.com/office/drawing/2014/main" id="{CDEF3E43-9E4F-7E81-57F5-AA7C6C79A6E7}"/>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1880F3D5-80D7-2B76-CABF-1D9F98DBB473}"/>
              </a:ext>
            </a:extLst>
          </p:cNvPr>
          <p:cNvSpPr>
            <a:spLocks noGrp="1"/>
          </p:cNvSpPr>
          <p:nvPr>
            <p:ph type="sldNum" sz="quarter" idx="12"/>
          </p:nvPr>
        </p:nvSpPr>
        <p:spPr/>
        <p:txBody>
          <a:bodyPr/>
          <a:lstStyle/>
          <a:p>
            <a:fld id="{10A01DC5-1685-4615-8240-15192985C6A2}" type="slidenum">
              <a:rPr lang="en-AU" smtClean="0"/>
              <a:pPr/>
              <a:t>17</a:t>
            </a:fld>
            <a:endParaRPr lang="en-US"/>
          </a:p>
        </p:txBody>
      </p:sp>
    </p:spTree>
    <p:extLst>
      <p:ext uri="{BB962C8B-B14F-4D97-AF65-F5344CB8AC3E}">
        <p14:creationId xmlns:p14="http://schemas.microsoft.com/office/powerpoint/2010/main" val="45896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A103-08E4-CC35-5C55-29D9CB549A8A}"/>
              </a:ext>
            </a:extLst>
          </p:cNvPr>
          <p:cNvSpPr>
            <a:spLocks noGrp="1"/>
          </p:cNvSpPr>
          <p:nvPr>
            <p:ph type="title"/>
          </p:nvPr>
        </p:nvSpPr>
        <p:spPr>
          <a:xfrm>
            <a:off x="2326887" y="324000"/>
            <a:ext cx="6556917" cy="2139553"/>
          </a:xfrm>
        </p:spPr>
        <p:txBody>
          <a:bodyPr>
            <a:normAutofit fontScale="90000"/>
          </a:bodyPr>
          <a:lstStyle/>
          <a:p>
            <a:r>
              <a:rPr lang="en-US"/>
              <a:t>Limitations of AI </a:t>
            </a:r>
            <a:br>
              <a:rPr lang="en-US"/>
            </a:br>
            <a:br>
              <a:rPr lang="en-US"/>
            </a:br>
            <a:endParaRPr lang="en-US"/>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p:txBody>
          <a:bodyPr>
            <a:normAutofit/>
          </a:bodyPr>
          <a:lstStyle/>
          <a:p>
            <a:r>
              <a:rPr lang="en-US"/>
              <a:t>02</a:t>
            </a:r>
          </a:p>
        </p:txBody>
      </p:sp>
      <p:sp>
        <p:nvSpPr>
          <p:cNvPr id="3" name="Footer Placeholder 2">
            <a:extLst>
              <a:ext uri="{FF2B5EF4-FFF2-40B4-BE49-F238E27FC236}">
                <a16:creationId xmlns:a16="http://schemas.microsoft.com/office/drawing/2014/main" id="{B684CCA2-6D49-C537-CDA1-83419ABE5D21}"/>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73AC9D5B-9F4A-49F3-BCC2-E960F8A08379}"/>
              </a:ext>
            </a:extLst>
          </p:cNvPr>
          <p:cNvSpPr>
            <a:spLocks noGrp="1"/>
          </p:cNvSpPr>
          <p:nvPr>
            <p:ph type="sldNum" sz="quarter" idx="12"/>
          </p:nvPr>
        </p:nvSpPr>
        <p:spPr/>
        <p:txBody>
          <a:bodyPr/>
          <a:lstStyle/>
          <a:p>
            <a:fld id="{10A01DC5-1685-4615-8240-15192985C6A2}" type="slidenum">
              <a:rPr lang="en-AU" smtClean="0"/>
              <a:pPr/>
              <a:t>18</a:t>
            </a:fld>
            <a:endParaRPr lang="en-US"/>
          </a:p>
        </p:txBody>
      </p:sp>
    </p:spTree>
    <p:extLst>
      <p:ext uri="{BB962C8B-B14F-4D97-AF65-F5344CB8AC3E}">
        <p14:creationId xmlns:p14="http://schemas.microsoft.com/office/powerpoint/2010/main" val="269889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3513D0D-2E07-2C07-4615-0EB210BE4FEE}"/>
              </a:ext>
            </a:extLst>
          </p:cNvPr>
          <p:cNvSpPr>
            <a:spLocks noGrp="1"/>
          </p:cNvSpPr>
          <p:nvPr>
            <p:ph idx="1"/>
          </p:nvPr>
        </p:nvSpPr>
        <p:spPr>
          <a:xfrm>
            <a:off x="324000" y="954741"/>
            <a:ext cx="8460000" cy="3545259"/>
          </a:xfrm>
        </p:spPr>
        <p:txBody>
          <a:bodyPr vert="horz" lIns="0" tIns="0" rIns="0" bIns="0" rtlCol="0" anchor="t">
            <a:normAutofit/>
          </a:bodyPr>
          <a:lstStyle/>
          <a:p>
            <a:pPr marL="285750" indent="-285750">
              <a:lnSpc>
                <a:spcPct val="150000"/>
              </a:lnSpc>
              <a:buFont typeface="Arial" panose="020B0604020202020204" pitchFamily="34" charset="0"/>
              <a:buChar char="•"/>
            </a:pPr>
            <a:r>
              <a:rPr lang="en-AU" sz="1400" dirty="0">
                <a:solidFill>
                  <a:schemeClr val="tx1"/>
                </a:solidFill>
              </a:rPr>
              <a:t>The predictions and generated content may be inaccurate, incomplete and subject to bias.</a:t>
            </a:r>
            <a:r>
              <a:rPr lang="en-AU" dirty="0">
                <a:solidFill>
                  <a:schemeClr val="tx1"/>
                </a:solidFill>
              </a:rPr>
              <a:t> </a:t>
            </a:r>
            <a:endParaRPr lang="en-AU" sz="1400" dirty="0">
              <a:solidFill>
                <a:schemeClr val="tx1"/>
              </a:solidFill>
            </a:endParaRPr>
          </a:p>
          <a:p>
            <a:pPr marL="285750" indent="-285750">
              <a:lnSpc>
                <a:spcPct val="150000"/>
              </a:lnSpc>
              <a:buFont typeface="Arial" panose="020B0604020202020204" pitchFamily="34" charset="0"/>
              <a:buChar char="•"/>
            </a:pPr>
            <a:r>
              <a:rPr lang="en-AU" sz="1400" dirty="0">
                <a:solidFill>
                  <a:schemeClr val="tx1"/>
                </a:solidFill>
              </a:rPr>
              <a:t>AI </a:t>
            </a:r>
            <a:r>
              <a:rPr lang="en-AU" dirty="0">
                <a:solidFill>
                  <a:schemeClr val="tx1"/>
                </a:solidFill>
              </a:rPr>
              <a:t>is</a:t>
            </a:r>
            <a:r>
              <a:rPr lang="en-AU" sz="1400" dirty="0">
                <a:solidFill>
                  <a:schemeClr val="tx1"/>
                </a:solidFill>
              </a:rPr>
              <a:t> not a replacement </a:t>
            </a:r>
            <a:r>
              <a:rPr lang="en-AU" dirty="0">
                <a:solidFill>
                  <a:schemeClr val="tx1"/>
                </a:solidFill>
              </a:rPr>
              <a:t>for </a:t>
            </a:r>
            <a:r>
              <a:rPr lang="en-AU" sz="1400" dirty="0">
                <a:solidFill>
                  <a:schemeClr val="tx1"/>
                </a:solidFill>
              </a:rPr>
              <a:t>your own learning, thinking and research.</a:t>
            </a:r>
          </a:p>
          <a:p>
            <a:pPr marL="285750" indent="-285750">
              <a:lnSpc>
                <a:spcPct val="150000"/>
              </a:lnSpc>
              <a:buFont typeface="Arial" panose="020B0604020202020204" pitchFamily="34" charset="0"/>
              <a:buChar char="•"/>
            </a:pPr>
            <a:r>
              <a:rPr lang="en-AU" dirty="0">
                <a:solidFill>
                  <a:schemeClr val="tx1"/>
                </a:solidFill>
              </a:rPr>
              <a:t>A</a:t>
            </a:r>
            <a:r>
              <a:rPr lang="en-AU" sz="1400" dirty="0">
                <a:solidFill>
                  <a:schemeClr val="tx1"/>
                </a:solidFill>
              </a:rPr>
              <a:t>lways ensure you </a:t>
            </a:r>
            <a:r>
              <a:rPr lang="en-AU" dirty="0">
                <a:solidFill>
                  <a:schemeClr val="tx1"/>
                </a:solidFill>
              </a:rPr>
              <a:t>fact-check AI-generated content</a:t>
            </a:r>
            <a:r>
              <a:rPr lang="en-AU" sz="1400" dirty="0">
                <a:solidFill>
                  <a:schemeClr val="tx1"/>
                </a:solidFill>
              </a:rPr>
              <a:t> or sources.</a:t>
            </a:r>
            <a:r>
              <a:rPr lang="en-AU" dirty="0">
                <a:solidFill>
                  <a:schemeClr val="tx1"/>
                </a:solidFill>
              </a:rPr>
              <a:t> </a:t>
            </a:r>
            <a:endParaRPr lang="en-AU" sz="1400" dirty="0">
              <a:solidFill>
                <a:schemeClr val="tx1"/>
              </a:solidFill>
            </a:endParaRPr>
          </a:p>
          <a:p>
            <a:pPr marL="285750" indent="-285750">
              <a:buChar char="•"/>
            </a:pPr>
            <a:endParaRPr lang="en-AU" dirty="0">
              <a:solidFill>
                <a:schemeClr val="tx1"/>
              </a:solidFill>
            </a:endParaRPr>
          </a:p>
          <a:p>
            <a:endParaRPr lang="en-AU" dirty="0">
              <a:solidFill>
                <a:schemeClr val="tx1"/>
              </a:solidFill>
            </a:endParaRPr>
          </a:p>
          <a:p>
            <a:endParaRPr lang="en-US" dirty="0">
              <a:solidFill>
                <a:schemeClr val="tx1"/>
              </a:solidFill>
            </a:endParaRPr>
          </a:p>
        </p:txBody>
      </p:sp>
      <p:sp>
        <p:nvSpPr>
          <p:cNvPr id="5" name="Date Placeholder 4">
            <a:extLst>
              <a:ext uri="{FF2B5EF4-FFF2-40B4-BE49-F238E27FC236}">
                <a16:creationId xmlns:a16="http://schemas.microsoft.com/office/drawing/2014/main" id="{6E98E8E2-D563-AC58-E820-76F7A0BCDC5C}"/>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10084290-EB28-7345-1C0F-56679727E663}"/>
              </a:ext>
            </a:extLst>
          </p:cNvPr>
          <p:cNvSpPr>
            <a:spLocks noGrp="1"/>
          </p:cNvSpPr>
          <p:nvPr>
            <p:ph type="body" sz="quarter" idx="13"/>
          </p:nvPr>
        </p:nvSpPr>
        <p:spPr>
          <a:xfrm>
            <a:off x="323850" y="324000"/>
            <a:ext cx="8459788" cy="630741"/>
          </a:xfrm>
        </p:spPr>
        <p:txBody>
          <a:bodyPr/>
          <a:lstStyle/>
          <a:p>
            <a:r>
              <a:rPr lang="en-US"/>
              <a:t>Accuracy </a:t>
            </a:r>
          </a:p>
        </p:txBody>
      </p:sp>
      <p:sp>
        <p:nvSpPr>
          <p:cNvPr id="2" name="Footer Placeholder 1">
            <a:extLst>
              <a:ext uri="{FF2B5EF4-FFF2-40B4-BE49-F238E27FC236}">
                <a16:creationId xmlns:a16="http://schemas.microsoft.com/office/drawing/2014/main" id="{3C39BAFB-7AB9-3604-341F-C2545F719859}"/>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B873FD75-9749-8766-74F4-F396ED51EECB}"/>
              </a:ext>
            </a:extLst>
          </p:cNvPr>
          <p:cNvSpPr>
            <a:spLocks noGrp="1"/>
          </p:cNvSpPr>
          <p:nvPr>
            <p:ph type="sldNum" sz="quarter" idx="12"/>
          </p:nvPr>
        </p:nvSpPr>
        <p:spPr/>
        <p:txBody>
          <a:bodyPr/>
          <a:lstStyle/>
          <a:p>
            <a:fld id="{10A01DC5-1685-4615-8240-15192985C6A2}" type="slidenum">
              <a:rPr lang="en-AU" smtClean="0"/>
              <a:pPr/>
              <a:t>19</a:t>
            </a:fld>
            <a:endParaRPr lang="en-US"/>
          </a:p>
        </p:txBody>
      </p:sp>
    </p:spTree>
    <p:extLst>
      <p:ext uri="{BB962C8B-B14F-4D97-AF65-F5344CB8AC3E}">
        <p14:creationId xmlns:p14="http://schemas.microsoft.com/office/powerpoint/2010/main" val="326268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68EA9E1-303A-C36B-AD2E-91EE132FB24B}"/>
              </a:ext>
            </a:extLst>
          </p:cNvPr>
          <p:cNvSpPr>
            <a:spLocks noGrp="1"/>
          </p:cNvSpPr>
          <p:nvPr>
            <p:ph idx="1"/>
          </p:nvPr>
        </p:nvSpPr>
        <p:spPr>
          <a:xfrm>
            <a:off x="324000" y="1018478"/>
            <a:ext cx="8460000" cy="3481522"/>
          </a:xfrm>
        </p:spPr>
        <p:txBody>
          <a:bodyPr vert="horz" lIns="0" tIns="0" rIns="0" bIns="0" rtlCol="0" anchor="t">
            <a:normAutofit/>
          </a:bodyPr>
          <a:lstStyle/>
          <a:p>
            <a:r>
              <a:rPr lang="en-US" dirty="0">
                <a:solidFill>
                  <a:schemeClr val="tx1"/>
                </a:solidFill>
              </a:rPr>
              <a:t>Artificial Intelligence (AI) is already integrated into many tools we use every day. </a:t>
            </a:r>
          </a:p>
          <a:p>
            <a:endParaRPr lang="en-US" dirty="0">
              <a:solidFill>
                <a:schemeClr val="tx1"/>
              </a:solidFill>
            </a:endParaRPr>
          </a:p>
          <a:p>
            <a:r>
              <a:rPr lang="en-US" b="1" dirty="0">
                <a:solidFill>
                  <a:schemeClr val="tx1"/>
                </a:solidFill>
              </a:rPr>
              <a:t>Traditional AI </a:t>
            </a:r>
          </a:p>
          <a:p>
            <a:pPr marL="285750" indent="-285750">
              <a:buFont typeface="Arial" panose="020B0604020202020204" pitchFamily="34" charset="0"/>
              <a:buChar char="•"/>
            </a:pPr>
            <a:r>
              <a:rPr lang="en-US" dirty="0">
                <a:solidFill>
                  <a:schemeClr val="tx1"/>
                </a:solidFill>
              </a:rPr>
              <a:t>Follows set rules and is good at specific tasks with known results. </a:t>
            </a:r>
          </a:p>
          <a:p>
            <a:pPr marL="285750" indent="-285750">
              <a:buFont typeface="Arial" panose="020B0604020202020204" pitchFamily="34" charset="0"/>
              <a:buChar char="•"/>
            </a:pPr>
            <a:r>
              <a:rPr lang="en-US" dirty="0">
                <a:solidFill>
                  <a:schemeClr val="tx1"/>
                </a:solidFill>
              </a:rPr>
              <a:t>E.g. screen readers, autocorrect on your phone, voice commands with Siri or Alexa, and GPS in cars.</a:t>
            </a:r>
          </a:p>
          <a:p>
            <a:endParaRPr lang="en-US" dirty="0">
              <a:solidFill>
                <a:schemeClr val="tx1"/>
              </a:solidFill>
            </a:endParaRPr>
          </a:p>
          <a:p>
            <a:r>
              <a:rPr lang="en-US" dirty="0">
                <a:solidFill>
                  <a:schemeClr val="tx1"/>
                </a:solidFill>
              </a:rPr>
              <a:t>‘</a:t>
            </a:r>
            <a:r>
              <a:rPr lang="en-US" b="1" dirty="0">
                <a:solidFill>
                  <a:schemeClr val="tx1"/>
                </a:solidFill>
              </a:rPr>
              <a:t>Generative AI’ (or Gen AI)</a:t>
            </a:r>
          </a:p>
          <a:p>
            <a:pPr marL="285750" indent="-285750">
              <a:buFont typeface="Arial" panose="020B0604020202020204" pitchFamily="34" charset="0"/>
              <a:buChar char="•"/>
            </a:pPr>
            <a:r>
              <a:rPr lang="en-US" dirty="0">
                <a:solidFill>
                  <a:schemeClr val="tx1"/>
                </a:solidFill>
              </a:rPr>
              <a:t>It can adapt and generate unpredictable outputs.</a:t>
            </a:r>
          </a:p>
          <a:p>
            <a:pPr marL="285750" indent="-285750">
              <a:buFont typeface="Arial" panose="020B0604020202020204" pitchFamily="34" charset="0"/>
              <a:buChar char="•"/>
            </a:pPr>
            <a:r>
              <a:rPr lang="en-US" dirty="0">
                <a:solidFill>
                  <a:schemeClr val="tx1"/>
                </a:solidFill>
              </a:rPr>
              <a:t>It learns the underlying patterns and associations from massive datasets, then uses these to create new images, video, text, music, programming code and even speech.</a:t>
            </a:r>
          </a:p>
        </p:txBody>
      </p:sp>
      <p:sp>
        <p:nvSpPr>
          <p:cNvPr id="5" name="Text Placeholder 4">
            <a:extLst>
              <a:ext uri="{FF2B5EF4-FFF2-40B4-BE49-F238E27FC236}">
                <a16:creationId xmlns:a16="http://schemas.microsoft.com/office/drawing/2014/main" id="{AE7F6543-99CE-44AA-1FCE-01F9E080BEF3}"/>
              </a:ext>
            </a:extLst>
          </p:cNvPr>
          <p:cNvSpPr>
            <a:spLocks noGrp="1"/>
          </p:cNvSpPr>
          <p:nvPr>
            <p:ph type="body" sz="quarter" idx="13"/>
          </p:nvPr>
        </p:nvSpPr>
        <p:spPr>
          <a:xfrm>
            <a:off x="323850" y="324001"/>
            <a:ext cx="8459788" cy="602674"/>
          </a:xfrm>
        </p:spPr>
        <p:txBody>
          <a:bodyPr/>
          <a:lstStyle/>
          <a:p>
            <a:r>
              <a:rPr lang="en-US"/>
              <a:t>What is AI?</a:t>
            </a:r>
          </a:p>
        </p:txBody>
      </p:sp>
      <p:sp>
        <p:nvSpPr>
          <p:cNvPr id="2" name="Date Placeholder 1">
            <a:extLst>
              <a:ext uri="{FF2B5EF4-FFF2-40B4-BE49-F238E27FC236}">
                <a16:creationId xmlns:a16="http://schemas.microsoft.com/office/drawing/2014/main" id="{F074600F-3EB1-415D-4923-59425F345E42}"/>
              </a:ext>
            </a:extLst>
          </p:cNvPr>
          <p:cNvSpPr>
            <a:spLocks noGrp="1"/>
          </p:cNvSpPr>
          <p:nvPr>
            <p:ph type="dt" sz="half" idx="2"/>
          </p:nvPr>
        </p:nvSpPr>
        <p:spPr/>
        <p:txBody>
          <a:bodyPr/>
          <a:lstStyle/>
          <a:p>
            <a:r>
              <a:rPr lang="en-AU"/>
              <a:t>Last updated: 12/07/2024</a:t>
            </a:r>
          </a:p>
        </p:txBody>
      </p:sp>
      <p:sp>
        <p:nvSpPr>
          <p:cNvPr id="3" name="Footer Placeholder 2">
            <a:extLst>
              <a:ext uri="{FF2B5EF4-FFF2-40B4-BE49-F238E27FC236}">
                <a16:creationId xmlns:a16="http://schemas.microsoft.com/office/drawing/2014/main" id="{866C7BF2-1452-72DE-5AD8-3030401215E8}"/>
              </a:ext>
            </a:extLst>
          </p:cNvPr>
          <p:cNvSpPr>
            <a:spLocks noGrp="1"/>
          </p:cNvSpPr>
          <p:nvPr>
            <p:ph type="ftr" sz="quarter" idx="11"/>
          </p:nvPr>
        </p:nvSpPr>
        <p:spPr/>
        <p:txBody>
          <a:bodyPr/>
          <a:lstStyle/>
          <a:p>
            <a:r>
              <a:rPr lang="en-US"/>
              <a:t>Centre for Learning &amp; Teaching</a:t>
            </a:r>
          </a:p>
        </p:txBody>
      </p:sp>
      <p:sp>
        <p:nvSpPr>
          <p:cNvPr id="6" name="Slide Number Placeholder 5">
            <a:extLst>
              <a:ext uri="{FF2B5EF4-FFF2-40B4-BE49-F238E27FC236}">
                <a16:creationId xmlns:a16="http://schemas.microsoft.com/office/drawing/2014/main" id="{8A5A34A8-662C-0CFA-C8F7-97C994A24DF2}"/>
              </a:ext>
            </a:extLst>
          </p:cNvPr>
          <p:cNvSpPr>
            <a:spLocks noGrp="1"/>
          </p:cNvSpPr>
          <p:nvPr>
            <p:ph type="sldNum" sz="quarter" idx="12"/>
          </p:nvPr>
        </p:nvSpPr>
        <p:spPr/>
        <p:txBody>
          <a:bodyPr/>
          <a:lstStyle/>
          <a:p>
            <a:fld id="{10A01DC5-1685-4615-8240-15192985C6A2}" type="slidenum">
              <a:rPr lang="en-AU" smtClean="0"/>
              <a:pPr/>
              <a:t>2</a:t>
            </a:fld>
            <a:endParaRPr lang="en-US"/>
          </a:p>
        </p:txBody>
      </p:sp>
    </p:spTree>
    <p:extLst>
      <p:ext uri="{BB962C8B-B14F-4D97-AF65-F5344CB8AC3E}">
        <p14:creationId xmlns:p14="http://schemas.microsoft.com/office/powerpoint/2010/main" val="323051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36B0E-BB67-30D0-1C1A-9046532AA930}"/>
              </a:ext>
            </a:extLst>
          </p:cNvPr>
          <p:cNvSpPr>
            <a:spLocks noGrp="1"/>
          </p:cNvSpPr>
          <p:nvPr>
            <p:ph idx="1"/>
          </p:nvPr>
        </p:nvSpPr>
        <p:spPr>
          <a:xfrm>
            <a:off x="324000" y="892098"/>
            <a:ext cx="8460000" cy="3607902"/>
          </a:xfrm>
        </p:spPr>
        <p:txBody>
          <a:bodyPr vert="horz" lIns="0" tIns="0" rIns="0" bIns="0" rtlCol="0" anchor="t">
            <a:normAutofit/>
          </a:bodyPr>
          <a:lstStyle/>
          <a:p>
            <a:pPr marL="285750" indent="-285750" algn="l" rtl="0" fontAlgn="base">
              <a:lnSpc>
                <a:spcPct val="150000"/>
              </a:lnSpc>
              <a:buFont typeface="Arial" panose="020B0604020202020204" pitchFamily="34" charset="0"/>
              <a:buChar char="•"/>
            </a:pPr>
            <a:r>
              <a:rPr lang="en-AU" dirty="0">
                <a:solidFill>
                  <a:schemeClr val="tx1"/>
                </a:solidFill>
              </a:rPr>
              <a:t>AI </a:t>
            </a:r>
            <a:r>
              <a:rPr lang="en-AU" b="1" dirty="0">
                <a:solidFill>
                  <a:schemeClr val="tx1"/>
                </a:solidFill>
              </a:rPr>
              <a:t>will not </a:t>
            </a:r>
            <a:r>
              <a:rPr lang="en-AU" dirty="0">
                <a:solidFill>
                  <a:schemeClr val="tx1"/>
                </a:solidFill>
              </a:rPr>
              <a:t>be able to access any articles behind a paywall. </a:t>
            </a:r>
          </a:p>
          <a:p>
            <a:pPr marL="530860" lvl="3" indent="-171450" fontAlgn="base">
              <a:lnSpc>
                <a:spcPct val="150000"/>
              </a:lnSpc>
            </a:pPr>
            <a:r>
              <a:rPr lang="en-AU" sz="1400" dirty="0">
                <a:latin typeface="+mj-lt"/>
              </a:rPr>
              <a:t>This will significantly limit the scope of the literature.</a:t>
            </a:r>
          </a:p>
          <a:p>
            <a:pPr marL="530860" lvl="3" indent="-171450" fontAlgn="base">
              <a:lnSpc>
                <a:spcPct val="150000"/>
              </a:lnSpc>
            </a:pPr>
            <a:r>
              <a:rPr lang="en-AU" sz="1400" dirty="0">
                <a:latin typeface="+mj-lt"/>
              </a:rPr>
              <a:t>Do not rely on AI as a primary source of information as </a:t>
            </a:r>
            <a:r>
              <a:rPr lang="en-AU" sz="1400" b="1" dirty="0">
                <a:solidFill>
                  <a:schemeClr val="accent1"/>
                </a:solidFill>
                <a:latin typeface="+mj-lt"/>
              </a:rPr>
              <a:t>it may supply inaccurate or completely made-up examples, quotations or references</a:t>
            </a:r>
            <a:r>
              <a:rPr lang="en-AU" sz="1400" dirty="0">
                <a:latin typeface="+mj-lt"/>
              </a:rPr>
              <a:t>. It is important to check them for yourself. </a:t>
            </a:r>
            <a:r>
              <a:rPr lang="en-AU" sz="1400" b="1" dirty="0">
                <a:solidFill>
                  <a:schemeClr val="accent1"/>
                </a:solidFill>
                <a:latin typeface="+mj-lt"/>
              </a:rPr>
              <a:t>Evidence of this in your written work will be treated as Academic Misconduct and will be marked accordingly – as a Fail</a:t>
            </a:r>
            <a:r>
              <a:rPr lang="en-AU" sz="1400" dirty="0">
                <a:latin typeface="+mj-lt"/>
              </a:rPr>
              <a:t>.</a:t>
            </a:r>
            <a:endParaRPr lang="en-AU" dirty="0">
              <a:latin typeface="+mj-lt"/>
            </a:endParaRPr>
          </a:p>
          <a:p>
            <a:pPr marL="285750" indent="-285750" fontAlgn="base">
              <a:lnSpc>
                <a:spcPct val="150000"/>
              </a:lnSpc>
              <a:buFont typeface="Arial" panose="020B0604020202020204" pitchFamily="34" charset="0"/>
              <a:buChar char="•"/>
            </a:pPr>
            <a:r>
              <a:rPr lang="en-AU" dirty="0">
                <a:solidFill>
                  <a:schemeClr val="tx1"/>
                </a:solidFill>
              </a:rPr>
              <a:t>If you wish to use Generative AI to help find academic resources, you can simply prompt it to “provide a list of peer-reviewed academic articles that address [x]”. </a:t>
            </a:r>
          </a:p>
          <a:p>
            <a:pPr marL="285750" indent="-285750" algn="l" rtl="0" fontAlgn="base">
              <a:lnSpc>
                <a:spcPct val="150000"/>
              </a:lnSpc>
              <a:buFont typeface="Arial" panose="020B0604020202020204" pitchFamily="34" charset="0"/>
              <a:buChar char="•"/>
            </a:pPr>
            <a:r>
              <a:rPr lang="en-AU" dirty="0">
                <a:solidFill>
                  <a:schemeClr val="tx1"/>
                </a:solidFill>
              </a:rPr>
              <a:t>However, as Generative AI does not currently have ways of ranking findings for relevance or importance, you will be more likely to get a useful result using a search engine. </a:t>
            </a:r>
          </a:p>
          <a:p>
            <a:pPr>
              <a:lnSpc>
                <a:spcPct val="150000"/>
              </a:lnSpc>
            </a:pPr>
            <a:endParaRPr lang="en-US" dirty="0">
              <a:solidFill>
                <a:schemeClr val="tx1"/>
              </a:solidFill>
            </a:endParaRPr>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a:xfrm>
            <a:off x="323850" y="324000"/>
            <a:ext cx="8459788" cy="657307"/>
          </a:xfrm>
        </p:spPr>
        <p:txBody>
          <a:bodyPr/>
          <a:lstStyle/>
          <a:p>
            <a:r>
              <a:rPr lang="en-US"/>
              <a:t>Finding academic resources </a:t>
            </a:r>
          </a:p>
        </p:txBody>
      </p:sp>
      <p:sp>
        <p:nvSpPr>
          <p:cNvPr id="2" name="Footer Placeholder 1">
            <a:extLst>
              <a:ext uri="{FF2B5EF4-FFF2-40B4-BE49-F238E27FC236}">
                <a16:creationId xmlns:a16="http://schemas.microsoft.com/office/drawing/2014/main" id="{131B495C-AFD9-7C28-D22F-D7DAE9018F28}"/>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83EFEAC7-0FFC-0F32-4A0E-5A532D781447}"/>
              </a:ext>
            </a:extLst>
          </p:cNvPr>
          <p:cNvSpPr>
            <a:spLocks noGrp="1"/>
          </p:cNvSpPr>
          <p:nvPr>
            <p:ph type="sldNum" sz="quarter" idx="12"/>
          </p:nvPr>
        </p:nvSpPr>
        <p:spPr/>
        <p:txBody>
          <a:bodyPr/>
          <a:lstStyle/>
          <a:p>
            <a:fld id="{10A01DC5-1685-4615-8240-15192985C6A2}" type="slidenum">
              <a:rPr lang="en-AU" smtClean="0"/>
              <a:pPr/>
              <a:t>20</a:t>
            </a:fld>
            <a:endParaRPr lang="en-US"/>
          </a:p>
        </p:txBody>
      </p:sp>
    </p:spTree>
    <p:extLst>
      <p:ext uri="{BB962C8B-B14F-4D97-AF65-F5344CB8AC3E}">
        <p14:creationId xmlns:p14="http://schemas.microsoft.com/office/powerpoint/2010/main" val="77916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B4106-EAB0-077B-89B8-879C6C5CB6C2}"/>
              </a:ext>
            </a:extLst>
          </p:cNvPr>
          <p:cNvSpPr>
            <a:spLocks noGrp="1"/>
          </p:cNvSpPr>
          <p:nvPr>
            <p:ph idx="1"/>
          </p:nvPr>
        </p:nvSpPr>
        <p:spPr>
          <a:xfrm>
            <a:off x="324000" y="899533"/>
            <a:ext cx="8460000" cy="3600467"/>
          </a:xfrm>
        </p:spPr>
        <p:txBody>
          <a:bodyPr vert="horz" lIns="0" tIns="0" rIns="0" bIns="0" rtlCol="0" anchor="t">
            <a:normAutofit/>
          </a:bodyPr>
          <a:lstStyle/>
          <a:p>
            <a:pPr marL="285750" indent="-285750">
              <a:lnSpc>
                <a:spcPct val="150000"/>
              </a:lnSpc>
              <a:buFont typeface="Arial" panose="020B0604020202020204" pitchFamily="34" charset="0"/>
              <a:buChar char="•"/>
            </a:pPr>
            <a:r>
              <a:rPr lang="en-US">
                <a:solidFill>
                  <a:schemeClr val="tx1"/>
                </a:solidFill>
              </a:rPr>
              <a:t>AI is trained on retrospective data, so it does not possess the same 'creativity' skills that humans do.</a:t>
            </a:r>
          </a:p>
          <a:p>
            <a:pPr marL="285750" indent="-285750">
              <a:lnSpc>
                <a:spcPct val="150000"/>
              </a:lnSpc>
              <a:buFont typeface="Arial" panose="020B0604020202020204" pitchFamily="34" charset="0"/>
              <a:buChar char="•"/>
            </a:pPr>
            <a:r>
              <a:rPr lang="en-US">
                <a:solidFill>
                  <a:schemeClr val="tx1"/>
                </a:solidFill>
              </a:rPr>
              <a:t>AI has a cut-off date and only knows information available before a certain date.</a:t>
            </a:r>
          </a:p>
          <a:p>
            <a:pPr marL="285750" indent="-285750">
              <a:lnSpc>
                <a:spcPct val="150000"/>
              </a:lnSpc>
              <a:buFont typeface="Arial" panose="020B0604020202020204" pitchFamily="34" charset="0"/>
              <a:buChar char="•"/>
            </a:pPr>
            <a:r>
              <a:rPr lang="en-US">
                <a:solidFill>
                  <a:schemeClr val="tx1"/>
                </a:solidFill>
              </a:rPr>
              <a:t>AI can access up-to-date information, but its ability to “think” is limited by the cut-off date.</a:t>
            </a:r>
          </a:p>
          <a:p>
            <a:pPr marL="285750" indent="-285750">
              <a:lnSpc>
                <a:spcPct val="150000"/>
              </a:lnSpc>
              <a:buFont typeface="Arial" panose="020B0604020202020204" pitchFamily="34" charset="0"/>
              <a:buChar char="•"/>
            </a:pPr>
            <a:r>
              <a:rPr lang="en-US">
                <a:solidFill>
                  <a:schemeClr val="tx1"/>
                </a:solidFill>
              </a:rPr>
              <a:t>AI has no way to judge the quality of searches.</a:t>
            </a:r>
          </a:p>
          <a:p>
            <a:pPr>
              <a:lnSpc>
                <a:spcPct val="150000"/>
              </a:lnSpc>
            </a:pPr>
            <a:endParaRPr lang="en-US">
              <a:solidFill>
                <a:schemeClr val="tx1"/>
              </a:solidFill>
            </a:endParaRPr>
          </a:p>
        </p:txBody>
      </p:sp>
      <p:sp>
        <p:nvSpPr>
          <p:cNvPr id="5" name="Date Placeholder 4">
            <a:extLst>
              <a:ext uri="{FF2B5EF4-FFF2-40B4-BE49-F238E27FC236}">
                <a16:creationId xmlns:a16="http://schemas.microsoft.com/office/drawing/2014/main" id="{6FB3F245-D3A4-24AD-29FA-147D604EC9E2}"/>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EB9084C7-4816-773E-65C4-DDF2C9271B74}"/>
              </a:ext>
            </a:extLst>
          </p:cNvPr>
          <p:cNvSpPr>
            <a:spLocks noGrp="1"/>
          </p:cNvSpPr>
          <p:nvPr>
            <p:ph type="body" sz="quarter" idx="13"/>
          </p:nvPr>
        </p:nvSpPr>
        <p:spPr>
          <a:xfrm>
            <a:off x="323850" y="324001"/>
            <a:ext cx="8459788" cy="575532"/>
          </a:xfrm>
        </p:spPr>
        <p:txBody>
          <a:bodyPr/>
          <a:lstStyle/>
          <a:p>
            <a:r>
              <a:rPr lang="en-US"/>
              <a:t>Retrospective</a:t>
            </a:r>
          </a:p>
        </p:txBody>
      </p:sp>
      <p:sp>
        <p:nvSpPr>
          <p:cNvPr id="3" name="Footer Placeholder 2">
            <a:extLst>
              <a:ext uri="{FF2B5EF4-FFF2-40B4-BE49-F238E27FC236}">
                <a16:creationId xmlns:a16="http://schemas.microsoft.com/office/drawing/2014/main" id="{094F99AF-08E1-B596-72CA-1ADFE3DB4852}"/>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2884B40C-5406-AAE4-BC95-E1C5A290D997}"/>
              </a:ext>
            </a:extLst>
          </p:cNvPr>
          <p:cNvSpPr>
            <a:spLocks noGrp="1"/>
          </p:cNvSpPr>
          <p:nvPr>
            <p:ph type="sldNum" sz="quarter" idx="12"/>
          </p:nvPr>
        </p:nvSpPr>
        <p:spPr/>
        <p:txBody>
          <a:bodyPr/>
          <a:lstStyle/>
          <a:p>
            <a:fld id="{10A01DC5-1685-4615-8240-15192985C6A2}" type="slidenum">
              <a:rPr lang="en-AU" smtClean="0"/>
              <a:pPr/>
              <a:t>21</a:t>
            </a:fld>
            <a:endParaRPr lang="en-US"/>
          </a:p>
        </p:txBody>
      </p:sp>
    </p:spTree>
    <p:extLst>
      <p:ext uri="{BB962C8B-B14F-4D97-AF65-F5344CB8AC3E}">
        <p14:creationId xmlns:p14="http://schemas.microsoft.com/office/powerpoint/2010/main" val="370235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B4106-EAB0-077B-89B8-879C6C5CB6C2}"/>
              </a:ext>
            </a:extLst>
          </p:cNvPr>
          <p:cNvSpPr>
            <a:spLocks noGrp="1"/>
          </p:cNvSpPr>
          <p:nvPr>
            <p:ph idx="1"/>
          </p:nvPr>
        </p:nvSpPr>
        <p:spPr>
          <a:xfrm>
            <a:off x="324000" y="899533"/>
            <a:ext cx="8460000" cy="3600467"/>
          </a:xfrm>
        </p:spPr>
        <p:txBody>
          <a:bodyPr vert="horz" lIns="0" tIns="0" rIns="0" bIns="0" rtlCol="0" anchor="t">
            <a:normAutofit/>
          </a:bodyPr>
          <a:lstStyle/>
          <a:p>
            <a:pPr>
              <a:lnSpc>
                <a:spcPct val="150000"/>
              </a:lnSpc>
            </a:pPr>
            <a:r>
              <a:rPr lang="en-US" dirty="0">
                <a:solidFill>
                  <a:schemeClr val="tx1"/>
                </a:solidFill>
              </a:rPr>
              <a:t>AI for learning is meant to support you but cannot replace the skills you need to develop yourself:</a:t>
            </a:r>
          </a:p>
          <a:p>
            <a:pPr marL="285750" indent="-285750">
              <a:lnSpc>
                <a:spcPct val="150000"/>
              </a:lnSpc>
              <a:buFont typeface="Arial" panose="020B0604020202020204" pitchFamily="34" charset="0"/>
              <a:buChar char="•"/>
            </a:pPr>
            <a:r>
              <a:rPr lang="en-US" dirty="0">
                <a:solidFill>
                  <a:schemeClr val="tx1"/>
                </a:solidFill>
              </a:rPr>
              <a:t>Discipline-specific knowledge &amp; skills</a:t>
            </a:r>
          </a:p>
          <a:p>
            <a:pPr marL="285750" indent="-285750">
              <a:lnSpc>
                <a:spcPct val="150000"/>
              </a:lnSpc>
              <a:buFont typeface="Arial" panose="020B0604020202020204" pitchFamily="34" charset="0"/>
              <a:buChar char="•"/>
            </a:pPr>
            <a:r>
              <a:rPr lang="en-US" dirty="0">
                <a:solidFill>
                  <a:schemeClr val="tx1"/>
                </a:solidFill>
              </a:rPr>
              <a:t>Adaptive thinking</a:t>
            </a:r>
          </a:p>
          <a:p>
            <a:pPr marL="285750" indent="-285750">
              <a:lnSpc>
                <a:spcPct val="150000"/>
              </a:lnSpc>
              <a:buFont typeface="Arial" panose="020B0604020202020204" pitchFamily="34" charset="0"/>
              <a:buChar char="•"/>
            </a:pPr>
            <a:r>
              <a:rPr lang="en-US" dirty="0">
                <a:solidFill>
                  <a:schemeClr val="tx1"/>
                </a:solidFill>
              </a:rPr>
              <a:t>Professional skills</a:t>
            </a:r>
          </a:p>
          <a:p>
            <a:pPr marL="285750" indent="-285750">
              <a:lnSpc>
                <a:spcPct val="150000"/>
              </a:lnSpc>
              <a:buFont typeface="Arial" panose="020B0604020202020204" pitchFamily="34" charset="0"/>
              <a:buChar char="•"/>
            </a:pPr>
            <a:r>
              <a:rPr lang="en-US" dirty="0">
                <a:solidFill>
                  <a:schemeClr val="tx1"/>
                </a:solidFill>
              </a:rPr>
              <a:t>Critical thinking</a:t>
            </a:r>
          </a:p>
          <a:p>
            <a:pPr marL="285750" indent="-285750">
              <a:lnSpc>
                <a:spcPct val="150000"/>
              </a:lnSpc>
              <a:buFont typeface="Arial" panose="020B0604020202020204" pitchFamily="34" charset="0"/>
              <a:buChar char="•"/>
            </a:pPr>
            <a:r>
              <a:rPr lang="en-US" dirty="0">
                <a:solidFill>
                  <a:schemeClr val="tx1"/>
                </a:solidFill>
              </a:rPr>
              <a:t>Problem solving</a:t>
            </a:r>
          </a:p>
          <a:p>
            <a:pPr marL="285750" indent="-285750">
              <a:lnSpc>
                <a:spcPct val="150000"/>
              </a:lnSpc>
              <a:buFont typeface="Arial" panose="020B0604020202020204" pitchFamily="34" charset="0"/>
              <a:buChar char="•"/>
            </a:pPr>
            <a:r>
              <a:rPr lang="en-US" dirty="0">
                <a:solidFill>
                  <a:schemeClr val="tx1"/>
                </a:solidFill>
              </a:rPr>
              <a:t>Academic skills including writing, reading, </a:t>
            </a:r>
            <a:r>
              <a:rPr lang="en-US" dirty="0" err="1">
                <a:solidFill>
                  <a:schemeClr val="tx1"/>
                </a:solidFill>
              </a:rPr>
              <a:t>summarising</a:t>
            </a:r>
            <a:r>
              <a:rPr lang="en-US" dirty="0">
                <a:solidFill>
                  <a:schemeClr val="tx1"/>
                </a:solidFill>
              </a:rPr>
              <a:t>, paraphrasing, etc.</a:t>
            </a:r>
          </a:p>
          <a:p>
            <a:pPr marL="285750" indent="-285750">
              <a:lnSpc>
                <a:spcPct val="150000"/>
              </a:lnSpc>
              <a:buFont typeface="Arial" panose="020B0604020202020204" pitchFamily="34" charset="0"/>
              <a:buChar char="•"/>
            </a:pPr>
            <a:r>
              <a:rPr lang="en-US" dirty="0">
                <a:solidFill>
                  <a:schemeClr val="tx1"/>
                </a:solidFill>
              </a:rPr>
              <a:t>Independent research</a:t>
            </a:r>
          </a:p>
          <a:p>
            <a:pPr>
              <a:lnSpc>
                <a:spcPct val="150000"/>
              </a:lnSpc>
            </a:pPr>
            <a:r>
              <a:rPr lang="en-US" dirty="0">
                <a:solidFill>
                  <a:schemeClr val="tx1"/>
                </a:solidFill>
              </a:rPr>
              <a:t>Remember often in the ‘real-world’ environment, we do not have these tools on hand. </a:t>
            </a:r>
          </a:p>
        </p:txBody>
      </p:sp>
      <p:sp>
        <p:nvSpPr>
          <p:cNvPr id="5" name="Date Placeholder 4">
            <a:extLst>
              <a:ext uri="{FF2B5EF4-FFF2-40B4-BE49-F238E27FC236}">
                <a16:creationId xmlns:a16="http://schemas.microsoft.com/office/drawing/2014/main" id="{6FB3F245-D3A4-24AD-29FA-147D604EC9E2}"/>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EB9084C7-4816-773E-65C4-DDF2C9271B74}"/>
              </a:ext>
            </a:extLst>
          </p:cNvPr>
          <p:cNvSpPr>
            <a:spLocks noGrp="1"/>
          </p:cNvSpPr>
          <p:nvPr>
            <p:ph type="body" sz="quarter" idx="13"/>
          </p:nvPr>
        </p:nvSpPr>
        <p:spPr>
          <a:xfrm>
            <a:off x="323850" y="324001"/>
            <a:ext cx="8459788" cy="575532"/>
          </a:xfrm>
        </p:spPr>
        <p:txBody>
          <a:bodyPr vert="horz" lIns="0" tIns="0" rIns="0" bIns="0" rtlCol="0" anchor="t">
            <a:normAutofit/>
          </a:bodyPr>
          <a:lstStyle/>
          <a:p>
            <a:r>
              <a:rPr lang="en-US"/>
              <a:t>Deskilling</a:t>
            </a:r>
          </a:p>
        </p:txBody>
      </p:sp>
      <p:sp>
        <p:nvSpPr>
          <p:cNvPr id="3" name="Footer Placeholder 2">
            <a:extLst>
              <a:ext uri="{FF2B5EF4-FFF2-40B4-BE49-F238E27FC236}">
                <a16:creationId xmlns:a16="http://schemas.microsoft.com/office/drawing/2014/main" id="{5B3263F4-C41F-2BEB-35DE-CBC64197CC65}"/>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D31BEEFD-B317-91FA-C695-C4B6370D6680}"/>
              </a:ext>
            </a:extLst>
          </p:cNvPr>
          <p:cNvSpPr>
            <a:spLocks noGrp="1"/>
          </p:cNvSpPr>
          <p:nvPr>
            <p:ph type="sldNum" sz="quarter" idx="12"/>
          </p:nvPr>
        </p:nvSpPr>
        <p:spPr/>
        <p:txBody>
          <a:bodyPr/>
          <a:lstStyle/>
          <a:p>
            <a:fld id="{10A01DC5-1685-4615-8240-15192985C6A2}" type="slidenum">
              <a:rPr lang="en-AU" smtClean="0"/>
              <a:pPr/>
              <a:t>22</a:t>
            </a:fld>
            <a:endParaRPr lang="en-US"/>
          </a:p>
        </p:txBody>
      </p:sp>
    </p:spTree>
    <p:extLst>
      <p:ext uri="{BB962C8B-B14F-4D97-AF65-F5344CB8AC3E}">
        <p14:creationId xmlns:p14="http://schemas.microsoft.com/office/powerpoint/2010/main" val="410353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A103-08E4-CC35-5C55-29D9CB549A8A}"/>
              </a:ext>
            </a:extLst>
          </p:cNvPr>
          <p:cNvSpPr>
            <a:spLocks noGrp="1"/>
          </p:cNvSpPr>
          <p:nvPr>
            <p:ph type="title"/>
          </p:nvPr>
        </p:nvSpPr>
        <p:spPr>
          <a:xfrm>
            <a:off x="2326887" y="324000"/>
            <a:ext cx="6556917" cy="2139553"/>
          </a:xfrm>
        </p:spPr>
        <p:txBody>
          <a:bodyPr>
            <a:normAutofit/>
          </a:bodyPr>
          <a:lstStyle/>
          <a:p>
            <a:r>
              <a:rPr lang="en-US" dirty="0"/>
              <a:t>AI and </a:t>
            </a:r>
            <a:br>
              <a:rPr lang="en-US" dirty="0"/>
            </a:br>
            <a:r>
              <a:rPr lang="en-US" dirty="0" err="1"/>
              <a:t>LITERARy</a:t>
            </a:r>
            <a:r>
              <a:rPr lang="en-US" dirty="0"/>
              <a:t> studies </a:t>
            </a:r>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p:txBody>
          <a:bodyPr>
            <a:normAutofit/>
          </a:bodyPr>
          <a:lstStyle/>
          <a:p>
            <a:r>
              <a:rPr lang="en-US"/>
              <a:t>03</a:t>
            </a:r>
          </a:p>
        </p:txBody>
      </p:sp>
      <p:sp>
        <p:nvSpPr>
          <p:cNvPr id="3" name="Footer Placeholder 2">
            <a:extLst>
              <a:ext uri="{FF2B5EF4-FFF2-40B4-BE49-F238E27FC236}">
                <a16:creationId xmlns:a16="http://schemas.microsoft.com/office/drawing/2014/main" id="{E9619CF1-5711-F6E0-E5A5-804794996F5C}"/>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E7D57CC1-0FFB-B295-7218-6F36406B0BD6}"/>
              </a:ext>
            </a:extLst>
          </p:cNvPr>
          <p:cNvSpPr>
            <a:spLocks noGrp="1"/>
          </p:cNvSpPr>
          <p:nvPr>
            <p:ph type="sldNum" sz="quarter" idx="12"/>
          </p:nvPr>
        </p:nvSpPr>
        <p:spPr/>
        <p:txBody>
          <a:bodyPr/>
          <a:lstStyle/>
          <a:p>
            <a:fld id="{10A01DC5-1685-4615-8240-15192985C6A2}" type="slidenum">
              <a:rPr lang="en-AU" smtClean="0"/>
              <a:pPr/>
              <a:t>23</a:t>
            </a:fld>
            <a:endParaRPr lang="en-US"/>
          </a:p>
        </p:txBody>
      </p:sp>
    </p:spTree>
    <p:extLst>
      <p:ext uri="{BB962C8B-B14F-4D97-AF65-F5344CB8AC3E}">
        <p14:creationId xmlns:p14="http://schemas.microsoft.com/office/powerpoint/2010/main" val="185169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14E536C-93BF-FFE3-1AA5-76AA85D051EB}"/>
              </a:ext>
            </a:extLst>
          </p:cNvPr>
          <p:cNvSpPr>
            <a:spLocks noGrp="1"/>
          </p:cNvSpPr>
          <p:nvPr>
            <p:ph idx="1"/>
          </p:nvPr>
        </p:nvSpPr>
        <p:spPr>
          <a:xfrm>
            <a:off x="324000" y="921124"/>
            <a:ext cx="8460000" cy="3578876"/>
          </a:xfrm>
        </p:spPr>
        <p:txBody>
          <a:bodyPr vert="horz" lIns="0" tIns="0" rIns="0" bIns="0" rtlCol="0" anchor="t">
            <a:normAutofit/>
          </a:bodyPr>
          <a:lstStyle/>
          <a:p>
            <a:pPr marL="285750" indent="-285750">
              <a:lnSpc>
                <a:spcPct val="150000"/>
              </a:lnSpc>
              <a:buFont typeface="Arial" panose="020B0604020202020204" pitchFamily="34" charset="0"/>
              <a:buChar char="•"/>
            </a:pPr>
            <a:r>
              <a:rPr lang="en-US" dirty="0">
                <a:solidFill>
                  <a:schemeClr val="tx1"/>
                </a:solidFill>
              </a:rPr>
              <a:t>AI systems are trained on massive datasets and therefore reflect </a:t>
            </a:r>
            <a:r>
              <a:rPr lang="en-US" dirty="0">
                <a:solidFill>
                  <a:srgbClr val="BE830E"/>
                </a:solidFill>
              </a:rPr>
              <a:t>the</a:t>
            </a:r>
            <a:r>
              <a:rPr lang="en-US" dirty="0"/>
              <a:t> inevitable </a:t>
            </a:r>
            <a:r>
              <a:rPr lang="en-US" dirty="0">
                <a:solidFill>
                  <a:schemeClr val="tx1"/>
                </a:solidFill>
              </a:rPr>
              <a:t>biases and lack of diversity present in that data</a:t>
            </a:r>
          </a:p>
          <a:p>
            <a:pPr marL="285750" indent="-285750">
              <a:lnSpc>
                <a:spcPct val="150000"/>
              </a:lnSpc>
              <a:buFont typeface="Arial" panose="020B0604020202020204" pitchFamily="34" charset="0"/>
              <a:buChar char="•"/>
            </a:pPr>
            <a:r>
              <a:rPr lang="en-US" dirty="0">
                <a:solidFill>
                  <a:schemeClr val="tx1"/>
                </a:solidFill>
              </a:rPr>
              <a:t>The biases often originate from the data used to train the AI, which </a:t>
            </a:r>
            <a:r>
              <a:rPr lang="en-US" dirty="0"/>
              <a:t>does not </a:t>
            </a:r>
            <a:r>
              <a:rPr lang="en-US" dirty="0">
                <a:solidFill>
                  <a:schemeClr val="tx1"/>
                </a:solidFill>
              </a:rPr>
              <a:t>represent all demographics equally. As a result, </a:t>
            </a:r>
          </a:p>
          <a:p>
            <a:pPr marL="465455" lvl="2" indent="-285750">
              <a:lnSpc>
                <a:spcPct val="150000"/>
              </a:lnSpc>
            </a:pPr>
            <a:r>
              <a:rPr lang="en-US" sz="1400" dirty="0">
                <a:latin typeface="+mj-lt"/>
              </a:rPr>
              <a:t>the outcomes might inaccurately represent one group </a:t>
            </a:r>
            <a:r>
              <a:rPr lang="en-US" sz="1400" dirty="0">
                <a:solidFill>
                  <a:schemeClr val="accent1"/>
                </a:solidFill>
                <a:latin typeface="+mj-lt"/>
              </a:rPr>
              <a:t>or prioritize one group over another</a:t>
            </a:r>
          </a:p>
          <a:p>
            <a:pPr marL="465455" lvl="2" indent="-285750">
              <a:lnSpc>
                <a:spcPct val="150000"/>
              </a:lnSpc>
            </a:pPr>
            <a:r>
              <a:rPr lang="en-US" sz="1400" dirty="0">
                <a:latin typeface="+mj-lt"/>
              </a:rPr>
              <a:t>be mindful that these biases and the lack of diversity can affect how included </a:t>
            </a:r>
            <a:br>
              <a:rPr lang="en-US" sz="1400" dirty="0">
                <a:solidFill>
                  <a:schemeClr val="tx1"/>
                </a:solidFill>
                <a:latin typeface="+mj-lt"/>
              </a:rPr>
            </a:br>
            <a:r>
              <a:rPr lang="en-US" sz="1400" dirty="0">
                <a:solidFill>
                  <a:schemeClr val="accent1"/>
                </a:solidFill>
                <a:latin typeface="+mj-lt"/>
              </a:rPr>
              <a:t>(or excluded)</a:t>
            </a:r>
            <a:r>
              <a:rPr lang="en-US" sz="1400" dirty="0">
                <a:latin typeface="+mj-lt"/>
              </a:rPr>
              <a:t> different equity groups feel</a:t>
            </a:r>
          </a:p>
          <a:p>
            <a:pPr marL="465455" lvl="2" indent="-285750">
              <a:lnSpc>
                <a:spcPct val="150000"/>
              </a:lnSpc>
            </a:pPr>
            <a:r>
              <a:rPr lang="en-US" sz="1400" b="1" dirty="0">
                <a:solidFill>
                  <a:schemeClr val="accent1"/>
                </a:solidFill>
                <a:latin typeface="+mj-lt"/>
              </a:rPr>
              <a:t>Beware the promise of a technical fix: </a:t>
            </a:r>
            <a:r>
              <a:rPr lang="en-US" sz="1400" dirty="0">
                <a:latin typeface="+mj-lt"/>
              </a:rPr>
              <a:t> </a:t>
            </a:r>
          </a:p>
        </p:txBody>
      </p:sp>
      <p:sp>
        <p:nvSpPr>
          <p:cNvPr id="5" name="Date Placeholder 4">
            <a:extLst>
              <a:ext uri="{FF2B5EF4-FFF2-40B4-BE49-F238E27FC236}">
                <a16:creationId xmlns:a16="http://schemas.microsoft.com/office/drawing/2014/main" id="{4123DE95-A6F1-297E-E4F6-6C297FE1C33D}"/>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FFDE6CCF-838D-C246-3D87-24440B9B4535}"/>
              </a:ext>
            </a:extLst>
          </p:cNvPr>
          <p:cNvSpPr>
            <a:spLocks noGrp="1"/>
          </p:cNvSpPr>
          <p:nvPr>
            <p:ph type="body" sz="quarter" idx="13"/>
          </p:nvPr>
        </p:nvSpPr>
        <p:spPr>
          <a:xfrm>
            <a:off x="323850" y="324001"/>
            <a:ext cx="8459788" cy="509718"/>
          </a:xfrm>
        </p:spPr>
        <p:txBody>
          <a:bodyPr/>
          <a:lstStyle/>
          <a:p>
            <a:r>
              <a:rPr lang="en-US"/>
              <a:t>Bias in AI</a:t>
            </a:r>
          </a:p>
        </p:txBody>
      </p:sp>
      <p:sp>
        <p:nvSpPr>
          <p:cNvPr id="2" name="Footer Placeholder 1">
            <a:extLst>
              <a:ext uri="{FF2B5EF4-FFF2-40B4-BE49-F238E27FC236}">
                <a16:creationId xmlns:a16="http://schemas.microsoft.com/office/drawing/2014/main" id="{A23E9193-B613-0654-3E91-EF2AC31C8778}"/>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35492492-446D-3BD2-048E-BDBD38572E74}"/>
              </a:ext>
            </a:extLst>
          </p:cNvPr>
          <p:cNvSpPr>
            <a:spLocks noGrp="1"/>
          </p:cNvSpPr>
          <p:nvPr>
            <p:ph type="sldNum" sz="quarter" idx="12"/>
          </p:nvPr>
        </p:nvSpPr>
        <p:spPr/>
        <p:txBody>
          <a:bodyPr/>
          <a:lstStyle/>
          <a:p>
            <a:fld id="{10A01DC5-1685-4615-8240-15192985C6A2}" type="slidenum">
              <a:rPr lang="en-AU" smtClean="0"/>
              <a:pPr/>
              <a:t>24</a:t>
            </a:fld>
            <a:endParaRPr lang="en-US"/>
          </a:p>
        </p:txBody>
      </p:sp>
      <p:pic>
        <p:nvPicPr>
          <p:cNvPr id="3074" name="Picture 2" descr="Woke AI">
            <a:extLst>
              <a:ext uri="{FF2B5EF4-FFF2-40B4-BE49-F238E27FC236}">
                <a16:creationId xmlns:a16="http://schemas.microsoft.com/office/drawing/2014/main" id="{7C79F3F1-B564-5626-9169-90649AA00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6939153" y="2958957"/>
            <a:ext cx="1488434" cy="186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349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63FE2C-4E92-260E-EE4F-7B15F747218E}"/>
              </a:ext>
            </a:extLst>
          </p:cNvPr>
          <p:cNvSpPr>
            <a:spLocks noGrp="1"/>
          </p:cNvSpPr>
          <p:nvPr>
            <p:ph idx="1"/>
          </p:nvPr>
        </p:nvSpPr>
        <p:spPr>
          <a:xfrm>
            <a:off x="324000" y="906116"/>
            <a:ext cx="8460000" cy="3593884"/>
          </a:xfrm>
        </p:spPr>
        <p:txBody>
          <a:bodyPr vert="horz" lIns="0" tIns="0" rIns="0" bIns="0" rtlCol="0" anchor="t">
            <a:normAutofit lnSpcReduction="10000"/>
          </a:bodyPr>
          <a:lstStyle/>
          <a:p>
            <a:pPr>
              <a:lnSpc>
                <a:spcPct val="150000"/>
              </a:lnSpc>
            </a:pPr>
            <a:r>
              <a:rPr lang="en-US" dirty="0">
                <a:solidFill>
                  <a:schemeClr val="tx1">
                    <a:lumMod val="50000"/>
                    <a:lumOff val="50000"/>
                  </a:schemeClr>
                </a:solidFill>
              </a:rPr>
              <a:t>The following points are topics that have sparked many discussions around the use of AI. We encourage academic staff to discuss with students how AI can influence or impact the specific discipline area. </a:t>
            </a:r>
          </a:p>
          <a:p>
            <a:pPr>
              <a:lnSpc>
                <a:spcPct val="150000"/>
              </a:lnSpc>
            </a:pPr>
            <a:r>
              <a:rPr lang="en-US" dirty="0">
                <a:solidFill>
                  <a:schemeClr val="tx1">
                    <a:lumMod val="50000"/>
                    <a:lumOff val="50000"/>
                  </a:schemeClr>
                </a:solidFill>
              </a:rPr>
              <a:t>Some points for discussion include:</a:t>
            </a:r>
          </a:p>
          <a:p>
            <a:pPr marL="285750" indent="-285750">
              <a:lnSpc>
                <a:spcPct val="150000"/>
              </a:lnSpc>
              <a:buFont typeface="Arial" panose="020B0604020202020204" pitchFamily="34" charset="0"/>
              <a:buChar char="•"/>
            </a:pPr>
            <a:r>
              <a:rPr lang="en-US" sz="1300" dirty="0">
                <a:solidFill>
                  <a:schemeClr val="tx1"/>
                </a:solidFill>
              </a:rPr>
              <a:t>Transparency of selected training data </a:t>
            </a:r>
            <a:r>
              <a:rPr lang="en-US" sz="1300" dirty="0"/>
              <a:t>[black box technologies using unknown/unknowable datasets and algorithms]</a:t>
            </a:r>
            <a:r>
              <a:rPr lang="en-US" sz="1300" dirty="0">
                <a:solidFill>
                  <a:schemeClr val="tx1"/>
                </a:solidFill>
              </a:rPr>
              <a:t> </a:t>
            </a:r>
          </a:p>
          <a:p>
            <a:pPr marL="285750" indent="-285750">
              <a:lnSpc>
                <a:spcPct val="150000"/>
              </a:lnSpc>
              <a:buFont typeface="Arial" panose="020B0604020202020204" pitchFamily="34" charset="0"/>
              <a:buChar char="•"/>
            </a:pPr>
            <a:r>
              <a:rPr lang="en-US" sz="1300" dirty="0">
                <a:solidFill>
                  <a:schemeClr val="tx1"/>
                </a:solidFill>
              </a:rPr>
              <a:t>Ownership and creativity </a:t>
            </a:r>
            <a:r>
              <a:rPr lang="en-US" sz="1300" dirty="0"/>
              <a:t>[privatization of the human commons]</a:t>
            </a:r>
          </a:p>
          <a:p>
            <a:pPr marL="285750" indent="-285750">
              <a:lnSpc>
                <a:spcPct val="150000"/>
              </a:lnSpc>
              <a:buFont typeface="Arial" panose="020B0604020202020204" pitchFamily="34" charset="0"/>
              <a:buChar char="•"/>
            </a:pPr>
            <a:r>
              <a:rPr lang="en-US" sz="1300" dirty="0">
                <a:solidFill>
                  <a:schemeClr val="tx1"/>
                </a:solidFill>
              </a:rPr>
              <a:t>Equity and access </a:t>
            </a:r>
            <a:r>
              <a:rPr lang="en-US" sz="1300" dirty="0"/>
              <a:t>[the ‘digital divide’, PLUS: it’s free now, but…]</a:t>
            </a:r>
            <a:endParaRPr lang="en-US" sz="1300" dirty="0">
              <a:solidFill>
                <a:schemeClr val="tx1"/>
              </a:solidFill>
            </a:endParaRPr>
          </a:p>
          <a:p>
            <a:pPr marL="285750" indent="-285750">
              <a:lnSpc>
                <a:spcPct val="150000"/>
              </a:lnSpc>
              <a:buFont typeface="Arial" panose="020B0604020202020204" pitchFamily="34" charset="0"/>
              <a:buChar char="•"/>
            </a:pPr>
            <a:r>
              <a:rPr lang="en-US" sz="1300" dirty="0">
                <a:solidFill>
                  <a:schemeClr val="tx1"/>
                </a:solidFill>
              </a:rPr>
              <a:t>Privacy and security </a:t>
            </a:r>
            <a:r>
              <a:rPr lang="en-US" sz="1300" dirty="0"/>
              <a:t>[you are training the machine, and the machine is learning about you]</a:t>
            </a:r>
            <a:r>
              <a:rPr lang="en-US" sz="1300" dirty="0">
                <a:solidFill>
                  <a:schemeClr val="tx1"/>
                </a:solidFill>
              </a:rPr>
              <a:t> </a:t>
            </a:r>
          </a:p>
          <a:p>
            <a:pPr marL="285750" indent="-285750">
              <a:lnSpc>
                <a:spcPct val="150000"/>
              </a:lnSpc>
              <a:buFont typeface="Arial" panose="020B0604020202020204" pitchFamily="34" charset="0"/>
              <a:buChar char="•"/>
            </a:pPr>
            <a:r>
              <a:rPr lang="en-US" sz="1300" dirty="0">
                <a:solidFill>
                  <a:schemeClr val="tx1"/>
                </a:solidFill>
              </a:rPr>
              <a:t>Environmental considerations </a:t>
            </a:r>
            <a:r>
              <a:rPr lang="en-US" sz="1300" dirty="0"/>
              <a:t>[International Energy Agency estimates data </a:t>
            </a:r>
            <a:r>
              <a:rPr lang="en-US" sz="1300" dirty="0" err="1"/>
              <a:t>centre</a:t>
            </a:r>
            <a:r>
              <a:rPr lang="en-US" sz="1300" dirty="0"/>
              <a:t> electricity consumption = Sweden]</a:t>
            </a:r>
          </a:p>
          <a:p>
            <a:pPr marL="285750" indent="-285750">
              <a:lnSpc>
                <a:spcPct val="150000"/>
              </a:lnSpc>
              <a:buFont typeface="Arial" panose="020B0604020202020204" pitchFamily="34" charset="0"/>
              <a:buChar char="•"/>
            </a:pPr>
            <a:r>
              <a:rPr lang="en-US" sz="1300" dirty="0">
                <a:solidFill>
                  <a:schemeClr val="tx1"/>
                </a:solidFill>
              </a:rPr>
              <a:t>Opportunities and challenges in this specific discipline </a:t>
            </a:r>
            <a:r>
              <a:rPr lang="en-US" sz="1300" dirty="0"/>
              <a:t>[predictive model based on reproducing most probable patterns, tendency to amplify dominant norms and assumptions, reduce diversity (including vocabulary), eliminate eccentrics]</a:t>
            </a:r>
            <a:endParaRPr lang="en-US" dirty="0"/>
          </a:p>
          <a:p>
            <a:pPr>
              <a:lnSpc>
                <a:spcPct val="150000"/>
              </a:lnSpc>
            </a:pPr>
            <a:endParaRPr lang="en-US" dirty="0"/>
          </a:p>
        </p:txBody>
      </p:sp>
      <p:sp>
        <p:nvSpPr>
          <p:cNvPr id="5" name="Date Placeholder 4">
            <a:extLst>
              <a:ext uri="{FF2B5EF4-FFF2-40B4-BE49-F238E27FC236}">
                <a16:creationId xmlns:a16="http://schemas.microsoft.com/office/drawing/2014/main" id="{9FD32D29-3498-0084-0C7E-0DBA7B6F9F27}"/>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0E6D80D9-ECD1-E36B-3B43-8C593CE5C70F}"/>
              </a:ext>
            </a:extLst>
          </p:cNvPr>
          <p:cNvSpPr>
            <a:spLocks noGrp="1"/>
          </p:cNvSpPr>
          <p:nvPr>
            <p:ph type="body" sz="quarter" idx="13"/>
          </p:nvPr>
        </p:nvSpPr>
        <p:spPr>
          <a:xfrm>
            <a:off x="323850" y="324000"/>
            <a:ext cx="8459788" cy="516426"/>
          </a:xfrm>
        </p:spPr>
        <p:txBody>
          <a:bodyPr vert="horz" lIns="0" tIns="0" rIns="0" bIns="0" rtlCol="0" anchor="t">
            <a:normAutofit/>
          </a:bodyPr>
          <a:lstStyle/>
          <a:p>
            <a:r>
              <a:rPr lang="en-US"/>
              <a:t>Points for discussion</a:t>
            </a:r>
          </a:p>
        </p:txBody>
      </p:sp>
      <p:sp>
        <p:nvSpPr>
          <p:cNvPr id="3" name="Footer Placeholder 2">
            <a:extLst>
              <a:ext uri="{FF2B5EF4-FFF2-40B4-BE49-F238E27FC236}">
                <a16:creationId xmlns:a16="http://schemas.microsoft.com/office/drawing/2014/main" id="{12AB4EE8-EA57-BD01-1070-940535CA5BA8}"/>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BA5B0D4C-7459-BA21-827F-F427B629EA1D}"/>
              </a:ext>
            </a:extLst>
          </p:cNvPr>
          <p:cNvSpPr>
            <a:spLocks noGrp="1"/>
          </p:cNvSpPr>
          <p:nvPr>
            <p:ph type="sldNum" sz="quarter" idx="12"/>
          </p:nvPr>
        </p:nvSpPr>
        <p:spPr/>
        <p:txBody>
          <a:bodyPr/>
          <a:lstStyle/>
          <a:p>
            <a:fld id="{10A01DC5-1685-4615-8240-15192985C6A2}" type="slidenum">
              <a:rPr lang="en-AU" smtClean="0"/>
              <a:pPr/>
              <a:t>25</a:t>
            </a:fld>
            <a:endParaRPr lang="en-US"/>
          </a:p>
        </p:txBody>
      </p:sp>
    </p:spTree>
    <p:extLst>
      <p:ext uri="{BB962C8B-B14F-4D97-AF65-F5344CB8AC3E}">
        <p14:creationId xmlns:p14="http://schemas.microsoft.com/office/powerpoint/2010/main" val="48193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C7ADF12-6CB5-26EA-0C1C-25516A26F9E6}"/>
              </a:ext>
            </a:extLst>
          </p:cNvPr>
          <p:cNvSpPr>
            <a:spLocks noGrp="1"/>
          </p:cNvSpPr>
          <p:nvPr>
            <p:ph sz="half" idx="1"/>
          </p:nvPr>
        </p:nvSpPr>
        <p:spPr>
          <a:xfrm>
            <a:off x="324000" y="1260000"/>
            <a:ext cx="3960000" cy="3240000"/>
          </a:xfrm>
        </p:spPr>
        <p:txBody>
          <a:bodyPr>
            <a:normAutofit/>
          </a:bodyPr>
          <a:lstStyle/>
          <a:p>
            <a:r>
              <a:rPr lang="en-US" sz="1800">
                <a:solidFill>
                  <a:schemeClr val="tx1"/>
                </a:solidFill>
              </a:rPr>
              <a:t>Do you have any questions related to AI and use of AI in this course?</a:t>
            </a:r>
          </a:p>
          <a:p>
            <a:endParaRPr lang="en-US" sz="1800">
              <a:solidFill>
                <a:schemeClr val="tx1"/>
              </a:solidFill>
            </a:endParaRPr>
          </a:p>
        </p:txBody>
      </p:sp>
      <p:pic>
        <p:nvPicPr>
          <p:cNvPr id="10" name="Picture 9" descr="Question mark boxes">
            <a:extLst>
              <a:ext uri="{FF2B5EF4-FFF2-40B4-BE49-F238E27FC236}">
                <a16:creationId xmlns:a16="http://schemas.microsoft.com/office/drawing/2014/main" id="{A0B4EED9-A1E7-B7FC-DF8A-6CF566393BD0}"/>
              </a:ext>
            </a:extLst>
          </p:cNvPr>
          <p:cNvPicPr>
            <a:picLocks noChangeAspect="1"/>
          </p:cNvPicPr>
          <p:nvPr/>
        </p:nvPicPr>
        <p:blipFill>
          <a:blip r:embed="rId2"/>
          <a:srcRect l="18566" r="12684"/>
          <a:stretch/>
        </p:blipFill>
        <p:spPr>
          <a:xfrm>
            <a:off x="4824000" y="1260000"/>
            <a:ext cx="3960000" cy="3240000"/>
          </a:xfrm>
          <a:prstGeom prst="rect">
            <a:avLst/>
          </a:prstGeom>
          <a:noFill/>
        </p:spPr>
      </p:pic>
      <p:sp>
        <p:nvSpPr>
          <p:cNvPr id="2" name="Footer Placeholder 1">
            <a:extLst>
              <a:ext uri="{FF2B5EF4-FFF2-40B4-BE49-F238E27FC236}">
                <a16:creationId xmlns:a16="http://schemas.microsoft.com/office/drawing/2014/main" id="{A99A376F-FAA8-C0DE-AE2D-7E11D40DE208}"/>
              </a:ext>
            </a:extLst>
          </p:cNvPr>
          <p:cNvSpPr>
            <a:spLocks noGrp="1"/>
          </p:cNvSpPr>
          <p:nvPr>
            <p:ph type="ftr" sz="quarter" idx="11"/>
          </p:nvPr>
        </p:nvSpPr>
        <p:spPr>
          <a:xfrm>
            <a:off x="1440000" y="4914000"/>
            <a:ext cx="5400000" cy="108000"/>
          </a:xfrm>
        </p:spPr>
        <p:txBody>
          <a:bodyPr anchor="t">
            <a:normAutofit/>
          </a:bodyPr>
          <a:lstStyle/>
          <a:p>
            <a:pPr>
              <a:spcAft>
                <a:spcPts val="600"/>
              </a:spcAft>
            </a:pPr>
            <a:r>
              <a:rPr lang="en-AU"/>
              <a:t>Centre for Learning &amp; Teaching</a:t>
            </a:r>
          </a:p>
        </p:txBody>
      </p:sp>
      <p:sp>
        <p:nvSpPr>
          <p:cNvPr id="3" name="Slide Number Placeholder 2">
            <a:extLst>
              <a:ext uri="{FF2B5EF4-FFF2-40B4-BE49-F238E27FC236}">
                <a16:creationId xmlns:a16="http://schemas.microsoft.com/office/drawing/2014/main" id="{22623FEB-DE63-CD8A-D943-A62E93506FDB}"/>
              </a:ext>
            </a:extLst>
          </p:cNvPr>
          <p:cNvSpPr>
            <a:spLocks noGrp="1"/>
          </p:cNvSpPr>
          <p:nvPr>
            <p:ph type="sldNum" sz="quarter" idx="12"/>
          </p:nvPr>
        </p:nvSpPr>
        <p:spPr>
          <a:xfrm>
            <a:off x="324000" y="4914000"/>
            <a:ext cx="360000" cy="108000"/>
          </a:xfrm>
        </p:spPr>
        <p:txBody>
          <a:bodyPr anchor="t">
            <a:normAutofit/>
          </a:bodyPr>
          <a:lstStyle/>
          <a:p>
            <a:pPr>
              <a:spcAft>
                <a:spcPts val="600"/>
              </a:spcAft>
            </a:pPr>
            <a:fld id="{10A01DC5-1685-4615-8240-15192985C6A2}" type="slidenum">
              <a:rPr lang="en-AU" smtClean="0"/>
              <a:pPr>
                <a:spcAft>
                  <a:spcPts val="600"/>
                </a:spcAft>
              </a:pPr>
              <a:t>26</a:t>
            </a:fld>
            <a:endParaRPr lang="en-AU"/>
          </a:p>
        </p:txBody>
      </p:sp>
      <p:sp>
        <p:nvSpPr>
          <p:cNvPr id="4" name="Date Placeholder 3">
            <a:extLst>
              <a:ext uri="{FF2B5EF4-FFF2-40B4-BE49-F238E27FC236}">
                <a16:creationId xmlns:a16="http://schemas.microsoft.com/office/drawing/2014/main" id="{96BB7317-35BD-124F-27EA-982F2F6DD5E0}"/>
              </a:ext>
            </a:extLst>
          </p:cNvPr>
          <p:cNvSpPr>
            <a:spLocks noGrp="1"/>
          </p:cNvSpPr>
          <p:nvPr>
            <p:ph type="dt" sz="half" idx="13"/>
          </p:nvPr>
        </p:nvSpPr>
        <p:spPr>
          <a:xfrm>
            <a:off x="6579153" y="4914000"/>
            <a:ext cx="720000" cy="108000"/>
          </a:xfrm>
        </p:spPr>
        <p:txBody>
          <a:bodyPr anchor="ctr">
            <a:normAutofit/>
          </a:bodyPr>
          <a:lstStyle/>
          <a:p>
            <a:pPr>
              <a:lnSpc>
                <a:spcPct val="90000"/>
              </a:lnSpc>
              <a:spcAft>
                <a:spcPts val="600"/>
              </a:spcAft>
            </a:pPr>
            <a:r>
              <a:rPr lang="en-AU" sz="400"/>
              <a:t>Last updated: 12/07/2024</a:t>
            </a:r>
          </a:p>
        </p:txBody>
      </p:sp>
      <p:sp>
        <p:nvSpPr>
          <p:cNvPr id="8" name="Text Placeholder 7">
            <a:extLst>
              <a:ext uri="{FF2B5EF4-FFF2-40B4-BE49-F238E27FC236}">
                <a16:creationId xmlns:a16="http://schemas.microsoft.com/office/drawing/2014/main" id="{9547A491-AB5B-3E9E-D06E-BA1A838E5E10}"/>
              </a:ext>
            </a:extLst>
          </p:cNvPr>
          <p:cNvSpPr>
            <a:spLocks noGrp="1"/>
          </p:cNvSpPr>
          <p:nvPr>
            <p:ph type="body" sz="quarter" idx="14"/>
          </p:nvPr>
        </p:nvSpPr>
        <p:spPr>
          <a:xfrm>
            <a:off x="323850" y="324001"/>
            <a:ext cx="8459788" cy="936000"/>
          </a:xfrm>
        </p:spPr>
        <p:txBody>
          <a:bodyPr>
            <a:normAutofit/>
          </a:bodyPr>
          <a:lstStyle/>
          <a:p>
            <a:r>
              <a:rPr lang="en-US"/>
              <a:t>Q&amp;A</a:t>
            </a:r>
          </a:p>
        </p:txBody>
      </p:sp>
    </p:spTree>
    <p:extLst>
      <p:ext uri="{BB962C8B-B14F-4D97-AF65-F5344CB8AC3E}">
        <p14:creationId xmlns:p14="http://schemas.microsoft.com/office/powerpoint/2010/main" val="134767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C7ADF12-6CB5-26EA-0C1C-25516A26F9E6}"/>
              </a:ext>
            </a:extLst>
          </p:cNvPr>
          <p:cNvSpPr>
            <a:spLocks noGrp="1"/>
          </p:cNvSpPr>
          <p:nvPr>
            <p:ph sz="half" idx="1"/>
          </p:nvPr>
        </p:nvSpPr>
        <p:spPr>
          <a:xfrm>
            <a:off x="324000" y="1260000"/>
            <a:ext cx="5119268" cy="3240000"/>
          </a:xfrm>
        </p:spPr>
        <p:txBody>
          <a:bodyPr>
            <a:normAutofit/>
          </a:bodyPr>
          <a:lstStyle/>
          <a:p>
            <a:r>
              <a:rPr lang="en-US" sz="1600" dirty="0">
                <a:solidFill>
                  <a:schemeClr val="tx1"/>
                </a:solidFill>
              </a:rPr>
              <a:t>Thao Phan, ‘Black Nazis, Asian Vikings &amp; the white paranoia that haunts generative AI’: </a:t>
            </a:r>
            <a:r>
              <a:rPr lang="en-US" sz="1600" dirty="0">
                <a:solidFill>
                  <a:schemeClr val="tx1"/>
                </a:solidFill>
                <a:hlinkClick r:id="rId2"/>
              </a:rPr>
              <a:t>https://humanities.org.au/</a:t>
            </a:r>
            <a:br>
              <a:rPr lang="en-US" sz="1600" dirty="0">
                <a:solidFill>
                  <a:schemeClr val="tx1"/>
                </a:solidFill>
                <a:hlinkClick r:id="rId2"/>
              </a:rPr>
            </a:br>
            <a:r>
              <a:rPr lang="en-US" sz="1600" dirty="0">
                <a:solidFill>
                  <a:schemeClr val="tx1"/>
                </a:solidFill>
                <a:hlinkClick r:id="rId2"/>
              </a:rPr>
              <a:t>power-of-the-humanities/black-nazis-asian-vikings-and-other-problems-with-generative-ai/</a:t>
            </a:r>
            <a:r>
              <a:rPr lang="en-US" sz="1600" dirty="0">
                <a:solidFill>
                  <a:schemeClr val="tx1"/>
                </a:solidFill>
              </a:rPr>
              <a:t> </a:t>
            </a:r>
          </a:p>
          <a:p>
            <a:r>
              <a:rPr lang="en-US" sz="1600" dirty="0">
                <a:solidFill>
                  <a:schemeClr val="tx1"/>
                </a:solidFill>
              </a:rPr>
              <a:t>Hito </a:t>
            </a:r>
            <a:r>
              <a:rPr lang="en-US" sz="1600" dirty="0" err="1">
                <a:solidFill>
                  <a:schemeClr val="tx1"/>
                </a:solidFill>
              </a:rPr>
              <a:t>Steyerl</a:t>
            </a:r>
            <a:r>
              <a:rPr lang="en-US" sz="1600" dirty="0">
                <a:solidFill>
                  <a:schemeClr val="tx1"/>
                </a:solidFill>
              </a:rPr>
              <a:t>, ‘Mean Images’: </a:t>
            </a:r>
            <a:r>
              <a:rPr lang="en-US" sz="1600" dirty="0">
                <a:solidFill>
                  <a:schemeClr val="tx1"/>
                </a:solidFill>
                <a:hlinkClick r:id="rId3"/>
              </a:rPr>
              <a:t>https://newleftreview.org/issues/ii140/articles/hito-steyerl-mean-images</a:t>
            </a:r>
            <a:r>
              <a:rPr lang="en-US" sz="1600" dirty="0">
                <a:solidFill>
                  <a:schemeClr val="tx1"/>
                </a:solidFill>
              </a:rPr>
              <a:t> </a:t>
            </a:r>
          </a:p>
          <a:p>
            <a:endParaRPr lang="en-US" sz="1800" dirty="0">
              <a:solidFill>
                <a:schemeClr val="tx1"/>
              </a:solidFill>
            </a:endParaRPr>
          </a:p>
        </p:txBody>
      </p:sp>
      <p:sp>
        <p:nvSpPr>
          <p:cNvPr id="2" name="Footer Placeholder 1">
            <a:extLst>
              <a:ext uri="{FF2B5EF4-FFF2-40B4-BE49-F238E27FC236}">
                <a16:creationId xmlns:a16="http://schemas.microsoft.com/office/drawing/2014/main" id="{A99A376F-FAA8-C0DE-AE2D-7E11D40DE208}"/>
              </a:ext>
            </a:extLst>
          </p:cNvPr>
          <p:cNvSpPr>
            <a:spLocks noGrp="1"/>
          </p:cNvSpPr>
          <p:nvPr>
            <p:ph type="ftr" sz="quarter" idx="11"/>
          </p:nvPr>
        </p:nvSpPr>
        <p:spPr>
          <a:xfrm>
            <a:off x="1440000" y="4914000"/>
            <a:ext cx="5400000" cy="108000"/>
          </a:xfrm>
        </p:spPr>
        <p:txBody>
          <a:bodyPr anchor="t">
            <a:normAutofit/>
          </a:bodyPr>
          <a:lstStyle/>
          <a:p>
            <a:pPr>
              <a:spcAft>
                <a:spcPts val="600"/>
              </a:spcAft>
            </a:pPr>
            <a:r>
              <a:rPr lang="en-AU"/>
              <a:t>Centre for Learning &amp; Teaching</a:t>
            </a:r>
          </a:p>
        </p:txBody>
      </p:sp>
      <p:sp>
        <p:nvSpPr>
          <p:cNvPr id="3" name="Slide Number Placeholder 2">
            <a:extLst>
              <a:ext uri="{FF2B5EF4-FFF2-40B4-BE49-F238E27FC236}">
                <a16:creationId xmlns:a16="http://schemas.microsoft.com/office/drawing/2014/main" id="{22623FEB-DE63-CD8A-D943-A62E93506FDB}"/>
              </a:ext>
            </a:extLst>
          </p:cNvPr>
          <p:cNvSpPr>
            <a:spLocks noGrp="1"/>
          </p:cNvSpPr>
          <p:nvPr>
            <p:ph type="sldNum" sz="quarter" idx="12"/>
          </p:nvPr>
        </p:nvSpPr>
        <p:spPr>
          <a:xfrm>
            <a:off x="324000" y="4914000"/>
            <a:ext cx="360000" cy="108000"/>
          </a:xfrm>
        </p:spPr>
        <p:txBody>
          <a:bodyPr anchor="t">
            <a:normAutofit/>
          </a:bodyPr>
          <a:lstStyle/>
          <a:p>
            <a:pPr>
              <a:spcAft>
                <a:spcPts val="600"/>
              </a:spcAft>
            </a:pPr>
            <a:fld id="{10A01DC5-1685-4615-8240-15192985C6A2}" type="slidenum">
              <a:rPr lang="en-AU" smtClean="0"/>
              <a:pPr>
                <a:spcAft>
                  <a:spcPts val="600"/>
                </a:spcAft>
              </a:pPr>
              <a:t>27</a:t>
            </a:fld>
            <a:endParaRPr lang="en-AU"/>
          </a:p>
        </p:txBody>
      </p:sp>
      <p:sp>
        <p:nvSpPr>
          <p:cNvPr id="4" name="Date Placeholder 3">
            <a:extLst>
              <a:ext uri="{FF2B5EF4-FFF2-40B4-BE49-F238E27FC236}">
                <a16:creationId xmlns:a16="http://schemas.microsoft.com/office/drawing/2014/main" id="{96BB7317-35BD-124F-27EA-982F2F6DD5E0}"/>
              </a:ext>
            </a:extLst>
          </p:cNvPr>
          <p:cNvSpPr>
            <a:spLocks noGrp="1"/>
          </p:cNvSpPr>
          <p:nvPr>
            <p:ph type="dt" sz="half" idx="13"/>
          </p:nvPr>
        </p:nvSpPr>
        <p:spPr>
          <a:xfrm>
            <a:off x="6579153" y="4914000"/>
            <a:ext cx="720000" cy="108000"/>
          </a:xfrm>
        </p:spPr>
        <p:txBody>
          <a:bodyPr anchor="ctr">
            <a:normAutofit/>
          </a:bodyPr>
          <a:lstStyle/>
          <a:p>
            <a:pPr>
              <a:lnSpc>
                <a:spcPct val="90000"/>
              </a:lnSpc>
              <a:spcAft>
                <a:spcPts val="600"/>
              </a:spcAft>
            </a:pPr>
            <a:r>
              <a:rPr lang="en-AU" sz="400"/>
              <a:t>Last updated: 12/07/2024</a:t>
            </a:r>
          </a:p>
        </p:txBody>
      </p:sp>
      <p:sp>
        <p:nvSpPr>
          <p:cNvPr id="8" name="Text Placeholder 7">
            <a:extLst>
              <a:ext uri="{FF2B5EF4-FFF2-40B4-BE49-F238E27FC236}">
                <a16:creationId xmlns:a16="http://schemas.microsoft.com/office/drawing/2014/main" id="{9547A491-AB5B-3E9E-D06E-BA1A838E5E10}"/>
              </a:ext>
            </a:extLst>
          </p:cNvPr>
          <p:cNvSpPr>
            <a:spLocks noGrp="1"/>
          </p:cNvSpPr>
          <p:nvPr>
            <p:ph type="body" sz="quarter" idx="14"/>
          </p:nvPr>
        </p:nvSpPr>
        <p:spPr>
          <a:xfrm>
            <a:off x="323850" y="324001"/>
            <a:ext cx="8459788" cy="936000"/>
          </a:xfrm>
        </p:spPr>
        <p:txBody>
          <a:bodyPr>
            <a:normAutofit/>
          </a:bodyPr>
          <a:lstStyle/>
          <a:p>
            <a:r>
              <a:rPr lang="en-US" dirty="0"/>
              <a:t>Recommended reading</a:t>
            </a:r>
          </a:p>
        </p:txBody>
      </p:sp>
      <p:pic>
        <p:nvPicPr>
          <p:cNvPr id="6" name="Picture 5" descr="A yellow book cover with black text&#10;&#10;Description automatically generated">
            <a:extLst>
              <a:ext uri="{FF2B5EF4-FFF2-40B4-BE49-F238E27FC236}">
                <a16:creationId xmlns:a16="http://schemas.microsoft.com/office/drawing/2014/main" id="{89C28B3E-6A2C-F9F4-AC11-63BC44DE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159" y="226951"/>
            <a:ext cx="2991888" cy="4592548"/>
          </a:xfrm>
          <a:prstGeom prst="rect">
            <a:avLst/>
          </a:prstGeom>
        </p:spPr>
      </p:pic>
    </p:spTree>
    <p:extLst>
      <p:ext uri="{BB962C8B-B14F-4D97-AF65-F5344CB8AC3E}">
        <p14:creationId xmlns:p14="http://schemas.microsoft.com/office/powerpoint/2010/main" val="420382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CC83-C305-42BA-A042-D0C9213BB22B}"/>
              </a:ext>
            </a:extLst>
          </p:cNvPr>
          <p:cNvSpPr>
            <a:spLocks noGrp="1"/>
          </p:cNvSpPr>
          <p:nvPr>
            <p:ph type="title"/>
          </p:nvPr>
        </p:nvSpPr>
        <p:spPr/>
        <p:txBody>
          <a:bodyPr/>
          <a:lstStyle/>
          <a:p>
            <a:r>
              <a:rPr lang="en-AU"/>
              <a:t>Use of ai in this course </a:t>
            </a:r>
          </a:p>
        </p:txBody>
      </p:sp>
      <p:sp>
        <p:nvSpPr>
          <p:cNvPr id="7" name="Date Placeholder 6">
            <a:extLst>
              <a:ext uri="{FF2B5EF4-FFF2-40B4-BE49-F238E27FC236}">
                <a16:creationId xmlns:a16="http://schemas.microsoft.com/office/drawing/2014/main" id="{4ED24C85-0FF5-BEE7-0CF9-B67FD5BADF54}"/>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EA5A6C96-9922-493E-B37D-63799EC6ECD5}"/>
              </a:ext>
            </a:extLst>
          </p:cNvPr>
          <p:cNvSpPr>
            <a:spLocks noGrp="1"/>
          </p:cNvSpPr>
          <p:nvPr>
            <p:ph type="body" sz="quarter" idx="13"/>
          </p:nvPr>
        </p:nvSpPr>
        <p:spPr/>
        <p:txBody>
          <a:bodyPr/>
          <a:lstStyle/>
          <a:p>
            <a:r>
              <a:rPr lang="en-AU"/>
              <a:t>01</a:t>
            </a:r>
          </a:p>
        </p:txBody>
      </p:sp>
      <p:sp>
        <p:nvSpPr>
          <p:cNvPr id="3" name="Footer Placeholder 2">
            <a:extLst>
              <a:ext uri="{FF2B5EF4-FFF2-40B4-BE49-F238E27FC236}">
                <a16:creationId xmlns:a16="http://schemas.microsoft.com/office/drawing/2014/main" id="{421B89A2-8D0B-8CC3-2F2D-D477BE2C4658}"/>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5C00D13C-7CC1-E81B-D721-84AD670CF965}"/>
              </a:ext>
            </a:extLst>
          </p:cNvPr>
          <p:cNvSpPr>
            <a:spLocks noGrp="1"/>
          </p:cNvSpPr>
          <p:nvPr>
            <p:ph type="sldNum" sz="quarter" idx="12"/>
          </p:nvPr>
        </p:nvSpPr>
        <p:spPr/>
        <p:txBody>
          <a:bodyPr/>
          <a:lstStyle/>
          <a:p>
            <a:fld id="{10A01DC5-1685-4615-8240-15192985C6A2}" type="slidenum">
              <a:rPr lang="en-AU" smtClean="0"/>
              <a:pPr/>
              <a:t>3</a:t>
            </a:fld>
            <a:endParaRPr lang="en-US"/>
          </a:p>
        </p:txBody>
      </p:sp>
    </p:spTree>
    <p:extLst>
      <p:ext uri="{BB962C8B-B14F-4D97-AF65-F5344CB8AC3E}">
        <p14:creationId xmlns:p14="http://schemas.microsoft.com/office/powerpoint/2010/main" val="149946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36B0E-BB67-30D0-1C1A-9046532AA930}"/>
              </a:ext>
            </a:extLst>
          </p:cNvPr>
          <p:cNvSpPr>
            <a:spLocks noGrp="1"/>
          </p:cNvSpPr>
          <p:nvPr>
            <p:ph idx="1"/>
          </p:nvPr>
        </p:nvSpPr>
        <p:spPr>
          <a:xfrm>
            <a:off x="324000" y="1059472"/>
            <a:ext cx="8460000" cy="3440528"/>
          </a:xfrm>
        </p:spPr>
        <p:txBody>
          <a:bodyPr vert="horz" lIns="0" tIns="0" rIns="0" bIns="0" rtlCol="0" anchor="t">
            <a:normAutofit/>
          </a:bodyPr>
          <a:lstStyle/>
          <a:p>
            <a:r>
              <a:rPr lang="en-US" b="1" dirty="0">
                <a:solidFill>
                  <a:schemeClr val="tx1"/>
                </a:solidFill>
                <a:ea typeface="+mj-lt"/>
                <a:cs typeface="+mj-lt"/>
              </a:rPr>
              <a:t>For learning and assessment:</a:t>
            </a:r>
            <a:r>
              <a:rPr lang="en-US" dirty="0">
                <a:solidFill>
                  <a:schemeClr val="tx1"/>
                </a:solidFill>
                <a:ea typeface="+mj-lt"/>
                <a:cs typeface="+mj-lt"/>
              </a:rPr>
              <a:t> </a:t>
            </a:r>
          </a:p>
          <a:p>
            <a:r>
              <a:rPr lang="en-US" dirty="0">
                <a:solidFill>
                  <a:schemeClr val="tx1"/>
                </a:solidFill>
                <a:ea typeface="+mj-lt"/>
                <a:cs typeface="+mj-lt"/>
              </a:rPr>
              <a:t>This course </a:t>
            </a:r>
            <a:r>
              <a:rPr lang="en-US" b="1" dirty="0">
                <a:ea typeface="+mj-lt"/>
                <a:cs typeface="+mj-lt"/>
              </a:rPr>
              <a:t>allows the appropriately acknowledged and best practice use of Gen AI for all forms of written work</a:t>
            </a:r>
            <a:r>
              <a:rPr lang="en-US" dirty="0">
                <a:solidFill>
                  <a:schemeClr val="tx1"/>
                </a:solidFill>
                <a:ea typeface="+mj-lt"/>
                <a:cs typeface="+mj-lt"/>
              </a:rPr>
              <a:t>, for the following reasons:</a:t>
            </a:r>
          </a:p>
          <a:p>
            <a:pPr marL="285750" indent="-285750">
              <a:buFont typeface="Arial" panose="020B0604020202020204" pitchFamily="34" charset="0"/>
              <a:buChar char="•"/>
            </a:pPr>
            <a:r>
              <a:rPr lang="en-US" dirty="0">
                <a:solidFill>
                  <a:schemeClr val="tx1"/>
                </a:solidFill>
                <a:ea typeface="+mj-lt"/>
                <a:cs typeface="+mj-lt"/>
              </a:rPr>
              <a:t>Use of Gen AI will rapidly become widespread in a range of professional and educational contexts</a:t>
            </a:r>
          </a:p>
          <a:p>
            <a:pPr marL="285750" indent="-285750">
              <a:buFont typeface="Arial" panose="020B0604020202020204" pitchFamily="34" charset="0"/>
              <a:buChar char="•"/>
            </a:pPr>
            <a:r>
              <a:rPr lang="en-US" dirty="0">
                <a:solidFill>
                  <a:schemeClr val="tx1"/>
                </a:solidFill>
                <a:ea typeface="+mj-lt"/>
                <a:cs typeface="+mj-lt"/>
              </a:rPr>
              <a:t>It is worthwhile (though not a requirement of this course) to understand how to use it appropriately and effectively, and to understand its limitations</a:t>
            </a:r>
          </a:p>
          <a:p>
            <a:pPr marL="285750" indent="-285750">
              <a:buFont typeface="Arial" panose="020B0604020202020204" pitchFamily="34" charset="0"/>
              <a:buChar char="•"/>
            </a:pPr>
            <a:r>
              <a:rPr lang="en-US" dirty="0">
                <a:solidFill>
                  <a:schemeClr val="tx1"/>
                </a:solidFill>
              </a:rPr>
              <a:t>Gen AI can serve as a useful starting point, but reliance on Gen AI will result in poor quality work, and especially work that is generic, unimaginative, in short: </a:t>
            </a:r>
            <a:r>
              <a:rPr lang="en-US" i="1" dirty="0">
                <a:solidFill>
                  <a:schemeClr val="tx1"/>
                </a:solidFill>
              </a:rPr>
              <a:t>predictable</a:t>
            </a:r>
          </a:p>
          <a:p>
            <a:pPr marL="285750" indent="-285750">
              <a:buFont typeface="Arial" panose="020B0604020202020204" pitchFamily="34" charset="0"/>
              <a:buChar char="•"/>
            </a:pPr>
            <a:r>
              <a:rPr lang="en-US" dirty="0">
                <a:solidFill>
                  <a:schemeClr val="tx1"/>
                </a:solidFill>
              </a:rPr>
              <a:t>Assessments in this course emphasize original research prompted by individual curiosity and personal response, for which Gen AI has limited effectiveness</a:t>
            </a:r>
          </a:p>
          <a:p>
            <a:pPr marL="285750" indent="-285750">
              <a:buFont typeface="Arial" panose="020B0604020202020204" pitchFamily="34" charset="0"/>
              <a:buChar char="•"/>
            </a:pPr>
            <a:r>
              <a:rPr lang="en-US" dirty="0">
                <a:solidFill>
                  <a:schemeClr val="tx1"/>
                </a:solidFill>
              </a:rPr>
              <a:t>Assessments in this course will encourage students to take a position on a particular topic, rather than the ‘false balance’ or ‘</a:t>
            </a:r>
            <a:r>
              <a:rPr lang="en-US" dirty="0" err="1">
                <a:solidFill>
                  <a:schemeClr val="tx1"/>
                </a:solidFill>
              </a:rPr>
              <a:t>bothsidesism</a:t>
            </a:r>
            <a:r>
              <a:rPr lang="en-US" dirty="0">
                <a:solidFill>
                  <a:schemeClr val="tx1"/>
                </a:solidFill>
              </a:rPr>
              <a:t>’ of algorithmically generated arguments (and low-quality or biased media reporting)</a:t>
            </a:r>
          </a:p>
          <a:p>
            <a:endParaRPr lang="en-US" dirty="0">
              <a:solidFill>
                <a:schemeClr val="tx1"/>
              </a:solidFill>
            </a:endParaRPr>
          </a:p>
          <a:p>
            <a:pPr marL="285750" indent="-285750">
              <a:buChar char="•"/>
            </a:pPr>
            <a:endParaRPr lang="en-US" dirty="0">
              <a:solidFill>
                <a:schemeClr val="tx1"/>
              </a:solidFill>
            </a:endParaRPr>
          </a:p>
          <a:p>
            <a:endParaRPr lang="en-US" dirty="0">
              <a:solidFill>
                <a:srgbClr val="000000"/>
              </a:solidFill>
            </a:endParaRPr>
          </a:p>
          <a:p>
            <a:pPr marL="285750" indent="-285750">
              <a:buChar char="•"/>
            </a:pPr>
            <a:endParaRPr lang="en-US" dirty="0">
              <a:solidFill>
                <a:srgbClr val="000000"/>
              </a:solidFill>
            </a:endParaRPr>
          </a:p>
          <a:p>
            <a:endParaRPr lang="en-US" dirty="0"/>
          </a:p>
          <a:p>
            <a:endParaRPr lang="en-US" dirty="0"/>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a:xfrm>
            <a:off x="323850" y="324000"/>
            <a:ext cx="8459788" cy="739869"/>
          </a:xfrm>
        </p:spPr>
        <p:txBody>
          <a:bodyPr/>
          <a:lstStyle/>
          <a:p>
            <a:r>
              <a:rPr lang="en-US" dirty="0"/>
              <a:t>Permitted use in this course</a:t>
            </a:r>
          </a:p>
        </p:txBody>
      </p:sp>
      <p:sp>
        <p:nvSpPr>
          <p:cNvPr id="2" name="Footer Placeholder 1">
            <a:extLst>
              <a:ext uri="{FF2B5EF4-FFF2-40B4-BE49-F238E27FC236}">
                <a16:creationId xmlns:a16="http://schemas.microsoft.com/office/drawing/2014/main" id="{CA23BC66-DCF6-8448-0C86-64876A410FC5}"/>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A5DC1929-B564-AC15-A62C-C7F7C9CE9CB9}"/>
              </a:ext>
            </a:extLst>
          </p:cNvPr>
          <p:cNvSpPr>
            <a:spLocks noGrp="1"/>
          </p:cNvSpPr>
          <p:nvPr>
            <p:ph type="sldNum" sz="quarter" idx="12"/>
          </p:nvPr>
        </p:nvSpPr>
        <p:spPr/>
        <p:txBody>
          <a:bodyPr/>
          <a:lstStyle/>
          <a:p>
            <a:fld id="{10A01DC5-1685-4615-8240-15192985C6A2}" type="slidenum">
              <a:rPr lang="en-AU" smtClean="0"/>
              <a:pPr/>
              <a:t>4</a:t>
            </a:fld>
            <a:endParaRPr lang="en-US"/>
          </a:p>
        </p:txBody>
      </p:sp>
    </p:spTree>
    <p:extLst>
      <p:ext uri="{BB962C8B-B14F-4D97-AF65-F5344CB8AC3E}">
        <p14:creationId xmlns:p14="http://schemas.microsoft.com/office/powerpoint/2010/main" val="386061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36B0E-BB67-30D0-1C1A-9046532AA930}"/>
              </a:ext>
            </a:extLst>
          </p:cNvPr>
          <p:cNvSpPr>
            <a:spLocks noGrp="1"/>
          </p:cNvSpPr>
          <p:nvPr>
            <p:ph idx="1"/>
          </p:nvPr>
        </p:nvSpPr>
        <p:spPr>
          <a:xfrm>
            <a:off x="324000" y="1059472"/>
            <a:ext cx="8460000" cy="3440528"/>
          </a:xfrm>
        </p:spPr>
        <p:txBody>
          <a:bodyPr vert="horz" lIns="0" tIns="0" rIns="0" bIns="0" rtlCol="0" anchor="t">
            <a:normAutofit/>
          </a:bodyPr>
          <a:lstStyle/>
          <a:p>
            <a:r>
              <a:rPr lang="en-US" dirty="0">
                <a:solidFill>
                  <a:schemeClr val="tx1"/>
                </a:solidFill>
                <a:ea typeface="+mj-lt"/>
                <a:cs typeface="+mj-lt"/>
              </a:rPr>
              <a:t>See: </a:t>
            </a:r>
            <a:r>
              <a:rPr lang="en-US" dirty="0">
                <a:solidFill>
                  <a:schemeClr val="tx1"/>
                </a:solidFill>
                <a:ea typeface="+mj-lt"/>
                <a:cs typeface="+mj-lt"/>
                <a:hlinkClick r:id="rId2"/>
              </a:rPr>
              <a:t>https://www.anu.edu.au/students/academic-skills/academic-integrity/best-practice-principles/best-practice-when-using</a:t>
            </a:r>
            <a:r>
              <a:rPr lang="en-US" dirty="0">
                <a:solidFill>
                  <a:schemeClr val="tx1"/>
                </a:solidFill>
                <a:ea typeface="+mj-lt"/>
                <a:cs typeface="+mj-lt"/>
              </a:rPr>
              <a:t> </a:t>
            </a:r>
          </a:p>
          <a:p>
            <a:r>
              <a:rPr lang="en-US" dirty="0">
                <a:solidFill>
                  <a:schemeClr val="tx1"/>
                </a:solidFill>
                <a:ea typeface="+mj-lt"/>
                <a:cs typeface="+mj-lt"/>
              </a:rPr>
              <a:t>…</a:t>
            </a:r>
          </a:p>
          <a:p>
            <a:r>
              <a:rPr lang="en-US" dirty="0">
                <a:solidFill>
                  <a:schemeClr val="tx1"/>
                </a:solidFill>
                <a:ea typeface="+mj-lt"/>
                <a:cs typeface="+mj-lt"/>
              </a:rPr>
              <a:t>Ultimately, generative AI is a permissible learning tool, and can be cited as a research source. However, it is important to note the following:</a:t>
            </a:r>
          </a:p>
          <a:p>
            <a:pPr marL="285750" indent="-285750">
              <a:buFont typeface="Arial" panose="020B0604020202020204" pitchFamily="34" charset="0"/>
              <a:buChar char="•"/>
            </a:pPr>
            <a:r>
              <a:rPr lang="en-US" dirty="0">
                <a:solidFill>
                  <a:schemeClr val="tx1"/>
                </a:solidFill>
                <a:ea typeface="+mj-lt"/>
                <a:cs typeface="+mj-lt"/>
              </a:rPr>
              <a:t>Generative AI is not an academic source, hence may be inappropriate to cite or use in an assignment</a:t>
            </a:r>
          </a:p>
          <a:p>
            <a:pPr marL="285750" indent="-285750">
              <a:buFont typeface="Arial" panose="020B0604020202020204" pitchFamily="34" charset="0"/>
              <a:buChar char="•"/>
            </a:pPr>
            <a:r>
              <a:rPr lang="en-US" dirty="0">
                <a:solidFill>
                  <a:schemeClr val="tx1"/>
                </a:solidFill>
                <a:ea typeface="+mj-lt"/>
                <a:cs typeface="+mj-lt"/>
              </a:rPr>
              <a:t>Information produced by generative AI may be incorrect, unsubstantiated, or out of date</a:t>
            </a:r>
          </a:p>
          <a:p>
            <a:r>
              <a:rPr lang="en-US" dirty="0">
                <a:solidFill>
                  <a:schemeClr val="tx1"/>
                </a:solidFill>
                <a:ea typeface="+mj-lt"/>
                <a:cs typeface="+mj-lt"/>
              </a:rPr>
              <a:t>Therefore, using generative AI carries the risk of undermining your work and credibility as a researcher. Remember, assignment work is not simply creating an end product, but developing a suite of skills in time and workload management, critical thinking, reading and research, and academic writing along the way that will serve you across your degree and in your future careers.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Char char="•"/>
            </a:pPr>
            <a:endParaRPr lang="en-US" dirty="0">
              <a:solidFill>
                <a:schemeClr val="tx1"/>
              </a:solidFill>
            </a:endParaRPr>
          </a:p>
          <a:p>
            <a:pPr marL="285750" indent="-285750">
              <a:buChar char="•"/>
            </a:pPr>
            <a:endParaRPr lang="en-US" dirty="0">
              <a:solidFill>
                <a:schemeClr val="tx1"/>
              </a:solidFill>
            </a:endParaRPr>
          </a:p>
          <a:p>
            <a:endParaRPr lang="en-US" dirty="0">
              <a:solidFill>
                <a:srgbClr val="000000"/>
              </a:solidFill>
            </a:endParaRPr>
          </a:p>
          <a:p>
            <a:pPr marL="285750" indent="-285750">
              <a:buChar char="•"/>
            </a:pPr>
            <a:endParaRPr lang="en-US" dirty="0">
              <a:solidFill>
                <a:srgbClr val="000000"/>
              </a:solidFill>
            </a:endParaRPr>
          </a:p>
          <a:p>
            <a:endParaRPr lang="en-US" dirty="0"/>
          </a:p>
          <a:p>
            <a:endParaRPr lang="en-US" dirty="0"/>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a:xfrm>
            <a:off x="323850" y="324000"/>
            <a:ext cx="8459788" cy="739869"/>
          </a:xfrm>
        </p:spPr>
        <p:txBody>
          <a:bodyPr/>
          <a:lstStyle/>
          <a:p>
            <a:r>
              <a:rPr lang="en-US" dirty="0"/>
              <a:t>Best Practice when using Generative AI</a:t>
            </a:r>
          </a:p>
        </p:txBody>
      </p:sp>
      <p:sp>
        <p:nvSpPr>
          <p:cNvPr id="2" name="Footer Placeholder 1">
            <a:extLst>
              <a:ext uri="{FF2B5EF4-FFF2-40B4-BE49-F238E27FC236}">
                <a16:creationId xmlns:a16="http://schemas.microsoft.com/office/drawing/2014/main" id="{CA23BC66-DCF6-8448-0C86-64876A410FC5}"/>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A5DC1929-B564-AC15-A62C-C7F7C9CE9CB9}"/>
              </a:ext>
            </a:extLst>
          </p:cNvPr>
          <p:cNvSpPr>
            <a:spLocks noGrp="1"/>
          </p:cNvSpPr>
          <p:nvPr>
            <p:ph type="sldNum" sz="quarter" idx="12"/>
          </p:nvPr>
        </p:nvSpPr>
        <p:spPr/>
        <p:txBody>
          <a:bodyPr/>
          <a:lstStyle/>
          <a:p>
            <a:fld id="{10A01DC5-1685-4615-8240-15192985C6A2}" type="slidenum">
              <a:rPr lang="en-AU" smtClean="0"/>
              <a:pPr/>
              <a:t>5</a:t>
            </a:fld>
            <a:endParaRPr lang="en-US"/>
          </a:p>
        </p:txBody>
      </p:sp>
    </p:spTree>
    <p:extLst>
      <p:ext uri="{BB962C8B-B14F-4D97-AF65-F5344CB8AC3E}">
        <p14:creationId xmlns:p14="http://schemas.microsoft.com/office/powerpoint/2010/main" val="263581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36B0E-BB67-30D0-1C1A-9046532AA930}"/>
              </a:ext>
            </a:extLst>
          </p:cNvPr>
          <p:cNvSpPr>
            <a:spLocks noGrp="1"/>
          </p:cNvSpPr>
          <p:nvPr>
            <p:ph idx="1"/>
          </p:nvPr>
        </p:nvSpPr>
        <p:spPr>
          <a:xfrm>
            <a:off x="324000" y="1059472"/>
            <a:ext cx="8460000" cy="3440528"/>
          </a:xfrm>
        </p:spPr>
        <p:txBody>
          <a:bodyPr vert="horz" lIns="0" tIns="0" rIns="0" bIns="0" rtlCol="0" anchor="t">
            <a:normAutofit/>
          </a:bodyPr>
          <a:lstStyle/>
          <a:p>
            <a:r>
              <a:rPr lang="en-US" dirty="0">
                <a:solidFill>
                  <a:schemeClr val="tx1"/>
                </a:solidFill>
                <a:ea typeface="+mj-lt"/>
                <a:cs typeface="+mj-lt"/>
              </a:rPr>
              <a:t>See: </a:t>
            </a:r>
            <a:r>
              <a:rPr lang="en-US" dirty="0">
                <a:solidFill>
                  <a:schemeClr val="tx1"/>
                </a:solidFill>
                <a:ea typeface="+mj-lt"/>
                <a:cs typeface="+mj-lt"/>
                <a:hlinkClick r:id="rId2"/>
              </a:rPr>
              <a:t>https://www.anu.edu.au/students/academic-skills/academic-integrity/best-practice-principles/best-practice-when-using</a:t>
            </a:r>
            <a:r>
              <a:rPr lang="en-US" dirty="0">
                <a:solidFill>
                  <a:schemeClr val="tx1"/>
                </a:solidFill>
                <a:ea typeface="+mj-lt"/>
                <a:cs typeface="+mj-lt"/>
              </a:rPr>
              <a:t> </a:t>
            </a:r>
          </a:p>
          <a:p>
            <a:r>
              <a:rPr lang="en-US" dirty="0">
                <a:solidFill>
                  <a:schemeClr val="tx1"/>
                </a:solidFill>
                <a:ea typeface="+mj-lt"/>
                <a:cs typeface="+mj-lt"/>
              </a:rPr>
              <a:t>…</a:t>
            </a:r>
          </a:p>
          <a:p>
            <a:r>
              <a:rPr lang="en-US" dirty="0">
                <a:solidFill>
                  <a:schemeClr val="tx1"/>
                </a:solidFill>
                <a:ea typeface="+mj-lt"/>
                <a:cs typeface="+mj-lt"/>
              </a:rPr>
              <a:t>There are overlaps between actions considered </a:t>
            </a:r>
            <a:r>
              <a:rPr lang="en-US" b="1" dirty="0">
                <a:ea typeface="+mj-lt"/>
                <a:cs typeface="+mj-lt"/>
              </a:rPr>
              <a:t>breaches of academic integrity </a:t>
            </a:r>
            <a:r>
              <a:rPr lang="en-US" dirty="0">
                <a:solidFill>
                  <a:schemeClr val="tx1"/>
                </a:solidFill>
                <a:ea typeface="+mj-lt"/>
                <a:cs typeface="+mj-lt"/>
              </a:rPr>
              <a:t>and use of generative AI. In particular:</a:t>
            </a:r>
          </a:p>
          <a:p>
            <a:pPr marL="285750" indent="-285750">
              <a:buFont typeface="Arial" panose="020B0604020202020204" pitchFamily="34" charset="0"/>
              <a:buChar char="•"/>
            </a:pPr>
            <a:r>
              <a:rPr lang="en-US" b="1" dirty="0">
                <a:ea typeface="+mj-lt"/>
                <a:cs typeface="+mj-lt"/>
              </a:rPr>
              <a:t>Plagiarism </a:t>
            </a:r>
            <a:r>
              <a:rPr lang="en-US" dirty="0">
                <a:solidFill>
                  <a:schemeClr val="tx1"/>
                </a:solidFill>
                <a:ea typeface="+mj-lt"/>
                <a:cs typeface="+mj-lt"/>
              </a:rPr>
              <a:t>- when we submit words or ideas copied, in part or whole, from other sources without acknowledgment</a:t>
            </a:r>
          </a:p>
          <a:p>
            <a:pPr marL="285750" indent="-285750">
              <a:buFont typeface="Arial" panose="020B0604020202020204" pitchFamily="34" charset="0"/>
              <a:buChar char="•"/>
            </a:pPr>
            <a:r>
              <a:rPr lang="en-US" b="1" dirty="0">
                <a:ea typeface="+mj-lt"/>
                <a:cs typeface="+mj-lt"/>
              </a:rPr>
              <a:t>Ghost writing/contract cheating</a:t>
            </a:r>
            <a:r>
              <a:rPr lang="en-US" dirty="0">
                <a:solidFill>
                  <a:schemeClr val="tx1"/>
                </a:solidFill>
                <a:ea typeface="+mj-lt"/>
                <a:cs typeface="+mj-lt"/>
              </a:rPr>
              <a:t> - when we submit work written or rewritten by another party, in part of whole, as our own.</a:t>
            </a:r>
          </a:p>
          <a:p>
            <a:r>
              <a:rPr lang="en-US" dirty="0">
                <a:solidFill>
                  <a:schemeClr val="tx1"/>
                </a:solidFill>
                <a:ea typeface="+mj-lt"/>
                <a:cs typeface="+mj-lt"/>
              </a:rPr>
              <a:t>Therefore, it is important to ensure we continue to research and write with integrity when using generative AI, as we would any source. Generative AI can support the research process, but should not substitute the research and especially writing process.</a:t>
            </a: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Char char="•"/>
            </a:pPr>
            <a:endParaRPr lang="en-US" dirty="0">
              <a:solidFill>
                <a:schemeClr val="tx1"/>
              </a:solidFill>
            </a:endParaRPr>
          </a:p>
          <a:p>
            <a:pPr marL="285750" indent="-285750">
              <a:buChar char="•"/>
            </a:pPr>
            <a:endParaRPr lang="en-US" dirty="0">
              <a:solidFill>
                <a:schemeClr val="tx1"/>
              </a:solidFill>
            </a:endParaRPr>
          </a:p>
          <a:p>
            <a:endParaRPr lang="en-US" dirty="0">
              <a:solidFill>
                <a:srgbClr val="000000"/>
              </a:solidFill>
            </a:endParaRPr>
          </a:p>
          <a:p>
            <a:pPr marL="285750" indent="-285750">
              <a:buChar char="•"/>
            </a:pPr>
            <a:endParaRPr lang="en-US" dirty="0">
              <a:solidFill>
                <a:srgbClr val="000000"/>
              </a:solidFill>
            </a:endParaRPr>
          </a:p>
          <a:p>
            <a:endParaRPr lang="en-US" dirty="0"/>
          </a:p>
          <a:p>
            <a:endParaRPr lang="en-US" dirty="0"/>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a:xfrm>
            <a:off x="323850" y="324000"/>
            <a:ext cx="8459788" cy="739869"/>
          </a:xfrm>
        </p:spPr>
        <p:txBody>
          <a:bodyPr/>
          <a:lstStyle/>
          <a:p>
            <a:r>
              <a:rPr lang="en-US" dirty="0"/>
              <a:t>Best Practice when using Generative AI</a:t>
            </a:r>
          </a:p>
        </p:txBody>
      </p:sp>
      <p:sp>
        <p:nvSpPr>
          <p:cNvPr id="2" name="Footer Placeholder 1">
            <a:extLst>
              <a:ext uri="{FF2B5EF4-FFF2-40B4-BE49-F238E27FC236}">
                <a16:creationId xmlns:a16="http://schemas.microsoft.com/office/drawing/2014/main" id="{CA23BC66-DCF6-8448-0C86-64876A410FC5}"/>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A5DC1929-B564-AC15-A62C-C7F7C9CE9CB9}"/>
              </a:ext>
            </a:extLst>
          </p:cNvPr>
          <p:cNvSpPr>
            <a:spLocks noGrp="1"/>
          </p:cNvSpPr>
          <p:nvPr>
            <p:ph type="sldNum" sz="quarter" idx="12"/>
          </p:nvPr>
        </p:nvSpPr>
        <p:spPr/>
        <p:txBody>
          <a:bodyPr/>
          <a:lstStyle/>
          <a:p>
            <a:fld id="{10A01DC5-1685-4615-8240-15192985C6A2}" type="slidenum">
              <a:rPr lang="en-AU" smtClean="0"/>
              <a:pPr/>
              <a:t>6</a:t>
            </a:fld>
            <a:endParaRPr lang="en-US"/>
          </a:p>
        </p:txBody>
      </p:sp>
    </p:spTree>
    <p:extLst>
      <p:ext uri="{BB962C8B-B14F-4D97-AF65-F5344CB8AC3E}">
        <p14:creationId xmlns:p14="http://schemas.microsoft.com/office/powerpoint/2010/main" val="242706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436B0E-BB67-30D0-1C1A-9046532AA930}"/>
              </a:ext>
            </a:extLst>
          </p:cNvPr>
          <p:cNvSpPr>
            <a:spLocks noGrp="1"/>
          </p:cNvSpPr>
          <p:nvPr>
            <p:ph idx="1"/>
          </p:nvPr>
        </p:nvSpPr>
        <p:spPr>
          <a:xfrm>
            <a:off x="324000" y="1059472"/>
            <a:ext cx="8460000" cy="3760028"/>
          </a:xfrm>
        </p:spPr>
        <p:txBody>
          <a:bodyPr vert="horz" lIns="0" tIns="0" rIns="0" bIns="0" rtlCol="0" anchor="t">
            <a:normAutofit/>
          </a:bodyPr>
          <a:lstStyle/>
          <a:p>
            <a:r>
              <a:rPr lang="en-US" dirty="0">
                <a:solidFill>
                  <a:schemeClr val="tx1"/>
                </a:solidFill>
                <a:ea typeface="+mj-lt"/>
                <a:cs typeface="+mj-lt"/>
              </a:rPr>
              <a:t>See: </a:t>
            </a:r>
            <a:r>
              <a:rPr lang="en-US" dirty="0">
                <a:solidFill>
                  <a:schemeClr val="tx1"/>
                </a:solidFill>
                <a:ea typeface="+mj-lt"/>
                <a:cs typeface="+mj-lt"/>
                <a:hlinkClick r:id="rId2"/>
              </a:rPr>
              <a:t>https://www.anu.edu.au/students/academic-skills/academic-integrity/best-practice-principles/best-practice-when-using</a:t>
            </a:r>
            <a:r>
              <a:rPr lang="en-US" dirty="0">
                <a:solidFill>
                  <a:schemeClr val="tx1"/>
                </a:solidFill>
                <a:ea typeface="+mj-lt"/>
                <a:cs typeface="+mj-lt"/>
              </a:rPr>
              <a:t> </a:t>
            </a:r>
          </a:p>
          <a:p>
            <a:r>
              <a:rPr lang="en-US" dirty="0">
                <a:solidFill>
                  <a:schemeClr val="tx1"/>
                </a:solidFill>
                <a:ea typeface="+mj-lt"/>
                <a:cs typeface="+mj-lt"/>
              </a:rPr>
              <a:t>…</a:t>
            </a:r>
          </a:p>
          <a:p>
            <a:r>
              <a:rPr lang="en-US" dirty="0">
                <a:solidFill>
                  <a:schemeClr val="tx1"/>
                </a:solidFill>
                <a:ea typeface="+mj-lt"/>
                <a:cs typeface="+mj-lt"/>
              </a:rPr>
              <a:t>Follow the steps below when using generative AI to ensure you are working with integrity.</a:t>
            </a:r>
          </a:p>
          <a:p>
            <a:endParaRPr lang="en-US" dirty="0">
              <a:solidFill>
                <a:schemeClr val="tx1"/>
              </a:solidFill>
              <a:ea typeface="+mj-lt"/>
              <a:cs typeface="+mj-lt"/>
            </a:endParaRPr>
          </a:p>
          <a:p>
            <a:endParaRPr lang="en-US" dirty="0">
              <a:solidFill>
                <a:schemeClr val="tx1"/>
              </a:solidFill>
              <a:ea typeface="+mj-lt"/>
              <a:cs typeface="+mj-lt"/>
            </a:endParaRPr>
          </a:p>
          <a:p>
            <a:endParaRPr lang="en-US" dirty="0">
              <a:solidFill>
                <a:schemeClr val="tx1"/>
              </a:solidFill>
              <a:ea typeface="+mj-lt"/>
              <a:cs typeface="+mj-lt"/>
            </a:endParaRPr>
          </a:p>
          <a:p>
            <a:endParaRPr lang="en-US" dirty="0">
              <a:solidFill>
                <a:schemeClr val="tx1"/>
              </a:solidFill>
              <a:ea typeface="+mj-lt"/>
              <a:cs typeface="+mj-lt"/>
            </a:endParaRPr>
          </a:p>
          <a:p>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endParaRPr lang="en-US" dirty="0">
              <a:solidFill>
                <a:schemeClr val="tx1"/>
              </a:solidFill>
            </a:endParaRPr>
          </a:p>
          <a:p>
            <a:pPr marL="285750" indent="-285750">
              <a:buChar char="•"/>
            </a:pPr>
            <a:endParaRPr lang="en-US" dirty="0">
              <a:solidFill>
                <a:schemeClr val="tx1"/>
              </a:solidFill>
            </a:endParaRPr>
          </a:p>
          <a:p>
            <a:pPr marL="285750" indent="-285750">
              <a:buChar char="•"/>
            </a:pPr>
            <a:endParaRPr lang="en-US" dirty="0">
              <a:solidFill>
                <a:schemeClr val="tx1"/>
              </a:solidFill>
            </a:endParaRPr>
          </a:p>
          <a:p>
            <a:endParaRPr lang="en-US" dirty="0">
              <a:solidFill>
                <a:srgbClr val="000000"/>
              </a:solidFill>
            </a:endParaRPr>
          </a:p>
          <a:p>
            <a:pPr marL="285750" indent="-285750">
              <a:buChar char="•"/>
            </a:pPr>
            <a:endParaRPr lang="en-US" dirty="0">
              <a:solidFill>
                <a:srgbClr val="000000"/>
              </a:solidFill>
            </a:endParaRPr>
          </a:p>
          <a:p>
            <a:endParaRPr lang="en-US" dirty="0"/>
          </a:p>
          <a:p>
            <a:endParaRPr lang="en-US" dirty="0"/>
          </a:p>
        </p:txBody>
      </p:sp>
      <p:sp>
        <p:nvSpPr>
          <p:cNvPr id="5" name="Date Placeholder 4">
            <a:extLst>
              <a:ext uri="{FF2B5EF4-FFF2-40B4-BE49-F238E27FC236}">
                <a16:creationId xmlns:a16="http://schemas.microsoft.com/office/drawing/2014/main" id="{D99B2B10-6721-20BC-E65A-DA014D7AC3E5}"/>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7D89F18-039C-B1BB-A925-41AF04E9B5CC}"/>
              </a:ext>
            </a:extLst>
          </p:cNvPr>
          <p:cNvSpPr>
            <a:spLocks noGrp="1"/>
          </p:cNvSpPr>
          <p:nvPr>
            <p:ph type="body" sz="quarter" idx="13"/>
          </p:nvPr>
        </p:nvSpPr>
        <p:spPr>
          <a:xfrm>
            <a:off x="323850" y="324000"/>
            <a:ext cx="8459788" cy="739869"/>
          </a:xfrm>
        </p:spPr>
        <p:txBody>
          <a:bodyPr/>
          <a:lstStyle/>
          <a:p>
            <a:r>
              <a:rPr lang="en-US" dirty="0"/>
              <a:t>Best Practice when using Generative AI</a:t>
            </a:r>
          </a:p>
        </p:txBody>
      </p:sp>
      <p:sp>
        <p:nvSpPr>
          <p:cNvPr id="2" name="Footer Placeholder 1">
            <a:extLst>
              <a:ext uri="{FF2B5EF4-FFF2-40B4-BE49-F238E27FC236}">
                <a16:creationId xmlns:a16="http://schemas.microsoft.com/office/drawing/2014/main" id="{CA23BC66-DCF6-8448-0C86-64876A410FC5}"/>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A5DC1929-B564-AC15-A62C-C7F7C9CE9CB9}"/>
              </a:ext>
            </a:extLst>
          </p:cNvPr>
          <p:cNvSpPr>
            <a:spLocks noGrp="1"/>
          </p:cNvSpPr>
          <p:nvPr>
            <p:ph type="sldNum" sz="quarter" idx="12"/>
          </p:nvPr>
        </p:nvSpPr>
        <p:spPr/>
        <p:txBody>
          <a:bodyPr/>
          <a:lstStyle/>
          <a:p>
            <a:fld id="{10A01DC5-1685-4615-8240-15192985C6A2}" type="slidenum">
              <a:rPr lang="en-AU" smtClean="0"/>
              <a:pPr/>
              <a:t>7</a:t>
            </a:fld>
            <a:endParaRPr lang="en-US"/>
          </a:p>
        </p:txBody>
      </p:sp>
      <p:graphicFrame>
        <p:nvGraphicFramePr>
          <p:cNvPr id="9" name="Table 8">
            <a:extLst>
              <a:ext uri="{FF2B5EF4-FFF2-40B4-BE49-F238E27FC236}">
                <a16:creationId xmlns:a16="http://schemas.microsoft.com/office/drawing/2014/main" id="{4B42AB3B-EC5D-07D4-4375-90B688790367}"/>
              </a:ext>
            </a:extLst>
          </p:cNvPr>
          <p:cNvGraphicFramePr>
            <a:graphicFrameLocks noGrp="1"/>
          </p:cNvGraphicFramePr>
          <p:nvPr>
            <p:extLst>
              <p:ext uri="{D42A27DB-BD31-4B8C-83A1-F6EECF244321}">
                <p14:modId xmlns:p14="http://schemas.microsoft.com/office/powerpoint/2010/main" val="2341897822"/>
              </p:ext>
            </p:extLst>
          </p:nvPr>
        </p:nvGraphicFramePr>
        <p:xfrm>
          <a:off x="323850" y="2191374"/>
          <a:ext cx="8173169" cy="2628125"/>
        </p:xfrm>
        <a:graphic>
          <a:graphicData uri="http://schemas.openxmlformats.org/drawingml/2006/table">
            <a:tbl>
              <a:tblPr/>
              <a:tblGrid>
                <a:gridCol w="2811606">
                  <a:extLst>
                    <a:ext uri="{9D8B030D-6E8A-4147-A177-3AD203B41FA5}">
                      <a16:colId xmlns:a16="http://schemas.microsoft.com/office/drawing/2014/main" val="1804965152"/>
                    </a:ext>
                  </a:extLst>
                </a:gridCol>
                <a:gridCol w="5361563">
                  <a:extLst>
                    <a:ext uri="{9D8B030D-6E8A-4147-A177-3AD203B41FA5}">
                      <a16:colId xmlns:a16="http://schemas.microsoft.com/office/drawing/2014/main" val="3273004887"/>
                    </a:ext>
                  </a:extLst>
                </a:gridCol>
              </a:tblGrid>
              <a:tr h="250668">
                <a:tc>
                  <a:txBody>
                    <a:bodyPr/>
                    <a:lstStyle/>
                    <a:p>
                      <a:r>
                        <a:rPr lang="en-US" sz="1000">
                          <a:effectLst/>
                        </a:rPr>
                        <a:t>Do Not</a:t>
                      </a:r>
                    </a:p>
                  </a:txBody>
                  <a:tcPr marL="68053" marR="68053" marT="13611" marB="1361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000">
                          <a:effectLst/>
                        </a:rPr>
                        <a:t>Do</a:t>
                      </a:r>
                    </a:p>
                  </a:txBody>
                  <a:tcPr marL="68053" marR="68053" marT="13611" marB="1361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8715776"/>
                  </a:ext>
                </a:extLst>
              </a:tr>
              <a:tr h="2377457">
                <a:tc>
                  <a:txBody>
                    <a:bodyPr/>
                    <a:lstStyle/>
                    <a:p>
                      <a:pPr>
                        <a:buFont typeface="Arial" panose="020B0604020202020204" pitchFamily="34" charset="0"/>
                        <a:buChar char="•"/>
                      </a:pPr>
                      <a:r>
                        <a:rPr lang="en-US" sz="1000" dirty="0">
                          <a:effectLst/>
                        </a:rPr>
                        <a:t>Copy verbatim text produced by generative AI verbatim in your assignment</a:t>
                      </a:r>
                      <a:br>
                        <a:rPr lang="en-US" sz="1000" dirty="0">
                          <a:effectLst/>
                        </a:rPr>
                      </a:br>
                      <a:endParaRPr lang="en-US" sz="1000" dirty="0">
                        <a:effectLst/>
                      </a:endParaRPr>
                    </a:p>
                    <a:p>
                      <a:pPr>
                        <a:buFont typeface="Arial" panose="020B0604020202020204" pitchFamily="34" charset="0"/>
                        <a:buChar char="•"/>
                      </a:pPr>
                      <a:r>
                        <a:rPr lang="en-US" sz="1000" dirty="0">
                          <a:effectLst/>
                        </a:rPr>
                        <a:t>Use text produced by generative AI as a substitute for your own research and writing</a:t>
                      </a:r>
                      <a:br>
                        <a:rPr lang="en-US" sz="1000" dirty="0">
                          <a:effectLst/>
                        </a:rPr>
                      </a:br>
                      <a:endParaRPr lang="en-US" sz="1000" dirty="0">
                        <a:effectLst/>
                      </a:endParaRPr>
                    </a:p>
                    <a:p>
                      <a:pPr>
                        <a:buFont typeface="Arial" panose="020B0604020202020204" pitchFamily="34" charset="0"/>
                        <a:buChar char="•"/>
                      </a:pPr>
                      <a:r>
                        <a:rPr lang="en-US" sz="1000" dirty="0">
                          <a:effectLst/>
                        </a:rPr>
                        <a:t>Neglect to reference generative AI used in research</a:t>
                      </a:r>
                    </a:p>
                  </a:txBody>
                  <a:tcPr marL="68053" marR="68053" marT="13611" marB="1361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buFont typeface="Arial" panose="020B0604020202020204" pitchFamily="34" charset="0"/>
                        <a:buChar char="•"/>
                      </a:pPr>
                      <a:r>
                        <a:rPr lang="en-US" sz="1000" dirty="0">
                          <a:effectLst/>
                        </a:rPr>
                        <a:t>Use generative AI as a research/brainstorming prompt to guide you towards superior, substantiated sources</a:t>
                      </a:r>
                      <a:br>
                        <a:rPr lang="en-US" sz="1000" dirty="0">
                          <a:effectLst/>
                        </a:rPr>
                      </a:br>
                      <a:endParaRPr lang="en-US" sz="1000" dirty="0">
                        <a:effectLst/>
                      </a:endParaRPr>
                    </a:p>
                    <a:p>
                      <a:pPr>
                        <a:buFont typeface="Arial" panose="020B0604020202020204" pitchFamily="34" charset="0"/>
                        <a:buChar char="•"/>
                      </a:pPr>
                      <a:r>
                        <a:rPr lang="en-US" sz="1000" dirty="0">
                          <a:effectLst/>
                        </a:rPr>
                        <a:t>Clarify what is deemed appropriate and inappropriate in your program/s and courses</a:t>
                      </a:r>
                      <a:br>
                        <a:rPr lang="en-US" sz="1000" dirty="0">
                          <a:effectLst/>
                        </a:rPr>
                      </a:br>
                      <a:endParaRPr lang="en-US" sz="1000" dirty="0">
                        <a:effectLst/>
                      </a:endParaRPr>
                    </a:p>
                    <a:p>
                      <a:pPr>
                        <a:buFont typeface="Arial" panose="020B0604020202020204" pitchFamily="34" charset="0"/>
                        <a:buChar char="•"/>
                      </a:pPr>
                      <a:r>
                        <a:rPr lang="en-US" sz="1000" dirty="0">
                          <a:effectLst/>
                        </a:rPr>
                        <a:t>Ask yourself if your use of generative AI is consistent with the </a:t>
                      </a:r>
                      <a:r>
                        <a:rPr lang="en-US" sz="1000" u="none" strike="noStrike" dirty="0">
                          <a:solidFill>
                            <a:srgbClr val="146EBD"/>
                          </a:solidFill>
                          <a:effectLst/>
                          <a:hlinkClick r:id="rId3"/>
                        </a:rPr>
                        <a:t>Best practice principles for learners</a:t>
                      </a:r>
                      <a:br>
                        <a:rPr lang="en-US" sz="1000" u="none" strike="noStrike" dirty="0">
                          <a:solidFill>
                            <a:srgbClr val="146EBD"/>
                          </a:solidFill>
                          <a:effectLst/>
                        </a:rPr>
                      </a:br>
                      <a:endParaRPr lang="en-US" sz="1000" dirty="0">
                        <a:effectLst/>
                      </a:endParaRPr>
                    </a:p>
                    <a:p>
                      <a:pPr>
                        <a:buFont typeface="Arial" panose="020B0604020202020204" pitchFamily="34" charset="0"/>
                        <a:buChar char="•"/>
                      </a:pPr>
                      <a:r>
                        <a:rPr lang="en-US" sz="1000" dirty="0">
                          <a:effectLst/>
                        </a:rPr>
                        <a:t>Ask yourself if your use of generative AI overlaps with recognized breaches of academic integrity</a:t>
                      </a:r>
                      <a:br>
                        <a:rPr lang="en-US" sz="1000" dirty="0">
                          <a:effectLst/>
                        </a:rPr>
                      </a:br>
                      <a:endParaRPr lang="en-US" sz="1000" dirty="0">
                        <a:effectLst/>
                      </a:endParaRPr>
                    </a:p>
                    <a:p>
                      <a:pPr>
                        <a:buFont typeface="Arial" panose="020B0604020202020204" pitchFamily="34" charset="0"/>
                        <a:buChar char="•"/>
                      </a:pPr>
                      <a:r>
                        <a:rPr lang="en-US" sz="1000" dirty="0">
                          <a:effectLst/>
                        </a:rPr>
                        <a:t>If you must incorporate information generated by generative AI in your paper</a:t>
                      </a:r>
                    </a:p>
                    <a:p>
                      <a:pPr marL="742950" lvl="1" indent="-285750">
                        <a:buFont typeface="Arial" panose="020B0604020202020204" pitchFamily="34" charset="0"/>
                        <a:buChar char="•"/>
                      </a:pPr>
                      <a:r>
                        <a:rPr lang="en-US" sz="1000" u="none" strike="noStrike" dirty="0">
                          <a:solidFill>
                            <a:srgbClr val="146EBD"/>
                          </a:solidFill>
                          <a:effectLst/>
                          <a:hlinkClick r:id="rId4"/>
                        </a:rPr>
                        <a:t>paraphrase, summarise</a:t>
                      </a:r>
                      <a:r>
                        <a:rPr lang="en-US" sz="1000" dirty="0">
                          <a:effectLst/>
                        </a:rPr>
                        <a:t>, or </a:t>
                      </a:r>
                      <a:r>
                        <a:rPr lang="en-US" sz="1000" u="none" strike="noStrike" dirty="0">
                          <a:solidFill>
                            <a:srgbClr val="146EBD"/>
                          </a:solidFill>
                          <a:effectLst/>
                          <a:hlinkClick r:id="rId5"/>
                        </a:rPr>
                        <a:t>quote</a:t>
                      </a:r>
                      <a:r>
                        <a:rPr lang="en-US" sz="1000" dirty="0">
                          <a:effectLst/>
                        </a:rPr>
                        <a:t> as you would any source</a:t>
                      </a:r>
                    </a:p>
                    <a:p>
                      <a:pPr marL="742950" lvl="1" indent="-285750">
                        <a:buFont typeface="Arial" panose="020B0604020202020204" pitchFamily="34" charset="0"/>
                        <a:buChar char="•"/>
                      </a:pPr>
                      <a:r>
                        <a:rPr lang="en-US" sz="1000" dirty="0">
                          <a:effectLst/>
                        </a:rPr>
                        <a:t>reference as you would any source, following the </a:t>
                      </a:r>
                      <a:r>
                        <a:rPr lang="en-US" sz="1000" u="none" strike="noStrike" dirty="0">
                          <a:solidFill>
                            <a:srgbClr val="146EBD"/>
                          </a:solidFill>
                          <a:effectLst/>
                          <a:hlinkClick r:id="rId6"/>
                        </a:rPr>
                        <a:t>Generative AI LibGuide</a:t>
                      </a:r>
                      <a:endParaRPr lang="en-US" sz="1000" dirty="0">
                        <a:effectLst/>
                      </a:endParaRPr>
                    </a:p>
                  </a:txBody>
                  <a:tcPr marL="68053" marR="68053" marT="13611" marB="1361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7906501"/>
                  </a:ext>
                </a:extLst>
              </a:tr>
            </a:tbl>
          </a:graphicData>
        </a:graphic>
      </p:graphicFrame>
    </p:spTree>
    <p:extLst>
      <p:ext uri="{BB962C8B-B14F-4D97-AF65-F5344CB8AC3E}">
        <p14:creationId xmlns:p14="http://schemas.microsoft.com/office/powerpoint/2010/main" val="211864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679BF3-E514-F9A5-E4F9-F2268713E332}"/>
              </a:ext>
            </a:extLst>
          </p:cNvPr>
          <p:cNvSpPr>
            <a:spLocks noGrp="1"/>
          </p:cNvSpPr>
          <p:nvPr>
            <p:ph idx="1"/>
          </p:nvPr>
        </p:nvSpPr>
        <p:spPr>
          <a:xfrm>
            <a:off x="324000" y="888460"/>
            <a:ext cx="8460000" cy="3611540"/>
          </a:xfrm>
        </p:spPr>
        <p:txBody>
          <a:bodyPr/>
          <a:lstStyle/>
          <a:p>
            <a:pPr marL="285750" indent="-285750">
              <a:lnSpc>
                <a:spcPct val="150000"/>
              </a:lnSpc>
              <a:buFont typeface="Arial" panose="020B0604020202020204" pitchFamily="34" charset="0"/>
              <a:buChar char="•"/>
            </a:pPr>
            <a:r>
              <a:rPr lang="en-US" dirty="0">
                <a:solidFill>
                  <a:schemeClr val="tx1"/>
                </a:solidFill>
              </a:rPr>
              <a:t>We develop our ideas through critically engaging with the work of others. </a:t>
            </a:r>
          </a:p>
          <a:p>
            <a:pPr marL="285750" indent="-285750">
              <a:lnSpc>
                <a:spcPct val="150000"/>
              </a:lnSpc>
              <a:buFont typeface="Arial" panose="020B0604020202020204" pitchFamily="34" charset="0"/>
              <a:buChar char="•"/>
            </a:pPr>
            <a:r>
              <a:rPr lang="en-US" dirty="0">
                <a:solidFill>
                  <a:schemeClr val="tx1"/>
                </a:solidFill>
              </a:rPr>
              <a:t>At ANU, we must act with academic integrity and reference and acknowledge the sources upon which their work is based. </a:t>
            </a:r>
          </a:p>
          <a:p>
            <a:pPr marL="285750" indent="-285750">
              <a:lnSpc>
                <a:spcPct val="150000"/>
              </a:lnSpc>
              <a:buFont typeface="Arial" panose="020B0604020202020204" pitchFamily="34" charset="0"/>
              <a:buChar char="•"/>
            </a:pPr>
            <a:r>
              <a:rPr lang="en-US" dirty="0">
                <a:solidFill>
                  <a:schemeClr val="tx1"/>
                </a:solidFill>
              </a:rPr>
              <a:t>We must acknowledge where AI has been used. </a:t>
            </a:r>
          </a:p>
          <a:p>
            <a:pPr marL="285750" indent="-285750">
              <a:lnSpc>
                <a:spcPct val="150000"/>
              </a:lnSpc>
              <a:buFont typeface="Arial" panose="020B0604020202020204" pitchFamily="34" charset="0"/>
              <a:buChar char="•"/>
            </a:pPr>
            <a:r>
              <a:rPr lang="en-US" dirty="0">
                <a:solidFill>
                  <a:schemeClr val="tx1"/>
                </a:solidFill>
              </a:rPr>
              <a:t>Principle 6 of the ANU resource on </a:t>
            </a:r>
            <a:r>
              <a:rPr lang="en-US" dirty="0">
                <a:solidFill>
                  <a:schemeClr val="tx1"/>
                </a:solidFill>
                <a:hlinkClick r:id="rId2"/>
              </a:rPr>
              <a:t>Generative AI and Data Governance</a:t>
            </a:r>
            <a:r>
              <a:rPr lang="en-US" dirty="0">
                <a:solidFill>
                  <a:schemeClr val="tx1"/>
                </a:solidFill>
              </a:rPr>
              <a:t> states that, ‘Staff and students should be transparent about when and how AI has been used to create outputs’.</a:t>
            </a:r>
          </a:p>
          <a:p>
            <a:pPr>
              <a:lnSpc>
                <a:spcPct val="150000"/>
              </a:lnSpc>
            </a:pPr>
            <a:r>
              <a:rPr lang="en-US" b="1" i="0" dirty="0">
                <a:solidFill>
                  <a:srgbClr val="000000"/>
                </a:solidFill>
                <a:effectLst/>
                <a:latin typeface="Public Sans"/>
              </a:rPr>
              <a:t>Generative AI and data governance: </a:t>
            </a:r>
            <a:r>
              <a:rPr lang="en-US" b="0" i="0" dirty="0">
                <a:solidFill>
                  <a:srgbClr val="000000"/>
                </a:solidFill>
                <a:effectLst/>
                <a:latin typeface="Public Sans"/>
                <a:hlinkClick r:id="rId2"/>
              </a:rPr>
              <a:t>https://www.anu.edu.au/privacy/training-and-resources/generative-ai-and-data-governance</a:t>
            </a:r>
            <a:r>
              <a:rPr lang="en-US" b="1" dirty="0">
                <a:solidFill>
                  <a:srgbClr val="000000"/>
                </a:solidFill>
                <a:latin typeface="Public Sans"/>
              </a:rPr>
              <a:t> </a:t>
            </a:r>
          </a:p>
          <a:p>
            <a:pPr>
              <a:lnSpc>
                <a:spcPct val="150000"/>
              </a:lnSpc>
            </a:pPr>
            <a:r>
              <a:rPr lang="en-US" b="1" i="0" dirty="0">
                <a:solidFill>
                  <a:srgbClr val="000000"/>
                </a:solidFill>
                <a:effectLst/>
                <a:latin typeface="Public Sans"/>
              </a:rPr>
              <a:t>Generative AI Library Guide: </a:t>
            </a:r>
            <a:r>
              <a:rPr lang="en-US" i="0" dirty="0">
                <a:solidFill>
                  <a:srgbClr val="000000"/>
                </a:solidFill>
                <a:effectLst/>
                <a:latin typeface="Public Sans"/>
                <a:hlinkClick r:id="rId3"/>
              </a:rPr>
              <a:t>https://libguides.anu.edu.au/generative-ai</a:t>
            </a:r>
            <a:r>
              <a:rPr lang="en-US" i="0" dirty="0">
                <a:solidFill>
                  <a:srgbClr val="000000"/>
                </a:solidFill>
                <a:effectLst/>
                <a:latin typeface="Public Sans"/>
              </a:rPr>
              <a:t> </a:t>
            </a:r>
          </a:p>
        </p:txBody>
      </p:sp>
      <p:sp>
        <p:nvSpPr>
          <p:cNvPr id="5" name="Date Placeholder 4">
            <a:extLst>
              <a:ext uri="{FF2B5EF4-FFF2-40B4-BE49-F238E27FC236}">
                <a16:creationId xmlns:a16="http://schemas.microsoft.com/office/drawing/2014/main" id="{8C15E063-37D6-41FB-7A30-E8A0D30F26DA}"/>
              </a:ext>
            </a:extLst>
          </p:cNvPr>
          <p:cNvSpPr>
            <a:spLocks noGrp="1"/>
          </p:cNvSpPr>
          <p:nvPr>
            <p:ph type="dt" sz="half" idx="2"/>
          </p:nvPr>
        </p:nvSpPr>
        <p:spPr/>
        <p:txBody>
          <a:bodyPr/>
          <a:lstStyle/>
          <a:p>
            <a:r>
              <a:rPr lang="en-AU"/>
              <a:t>Last updated: 12/07/2024</a:t>
            </a:r>
          </a:p>
        </p:txBody>
      </p:sp>
      <p:sp>
        <p:nvSpPr>
          <p:cNvPr id="6" name="Text Placeholder 5">
            <a:extLst>
              <a:ext uri="{FF2B5EF4-FFF2-40B4-BE49-F238E27FC236}">
                <a16:creationId xmlns:a16="http://schemas.microsoft.com/office/drawing/2014/main" id="{D8CC1BA8-560D-FBFF-FCDD-AAFDDAD6CAF0}"/>
              </a:ext>
            </a:extLst>
          </p:cNvPr>
          <p:cNvSpPr>
            <a:spLocks noGrp="1"/>
          </p:cNvSpPr>
          <p:nvPr>
            <p:ph type="body" sz="quarter" idx="13"/>
          </p:nvPr>
        </p:nvSpPr>
        <p:spPr>
          <a:xfrm>
            <a:off x="323850" y="324001"/>
            <a:ext cx="8459788" cy="455928"/>
          </a:xfrm>
        </p:spPr>
        <p:txBody>
          <a:bodyPr/>
          <a:lstStyle/>
          <a:p>
            <a:r>
              <a:rPr lang="en-US" dirty="0"/>
              <a:t>Acknowledgment</a:t>
            </a:r>
          </a:p>
        </p:txBody>
      </p:sp>
      <p:sp>
        <p:nvSpPr>
          <p:cNvPr id="3" name="Footer Placeholder 2">
            <a:extLst>
              <a:ext uri="{FF2B5EF4-FFF2-40B4-BE49-F238E27FC236}">
                <a16:creationId xmlns:a16="http://schemas.microsoft.com/office/drawing/2014/main" id="{6C80AD61-9C32-DCB1-9172-12442504E4B9}"/>
              </a:ext>
            </a:extLst>
          </p:cNvPr>
          <p:cNvSpPr>
            <a:spLocks noGrp="1"/>
          </p:cNvSpPr>
          <p:nvPr>
            <p:ph type="ftr" sz="quarter" idx="11"/>
          </p:nvPr>
        </p:nvSpPr>
        <p:spPr/>
        <p:txBody>
          <a:bodyPr/>
          <a:lstStyle/>
          <a:p>
            <a:r>
              <a:rPr lang="en-US"/>
              <a:t>Centre for Learning &amp; Teaching</a:t>
            </a:r>
          </a:p>
        </p:txBody>
      </p:sp>
      <p:sp>
        <p:nvSpPr>
          <p:cNvPr id="4" name="Slide Number Placeholder 3">
            <a:extLst>
              <a:ext uri="{FF2B5EF4-FFF2-40B4-BE49-F238E27FC236}">
                <a16:creationId xmlns:a16="http://schemas.microsoft.com/office/drawing/2014/main" id="{724B5381-7354-8D78-F5A1-3FF3CFAE0E5E}"/>
              </a:ext>
            </a:extLst>
          </p:cNvPr>
          <p:cNvSpPr>
            <a:spLocks noGrp="1"/>
          </p:cNvSpPr>
          <p:nvPr>
            <p:ph type="sldNum" sz="quarter" idx="12"/>
          </p:nvPr>
        </p:nvSpPr>
        <p:spPr/>
        <p:txBody>
          <a:bodyPr/>
          <a:lstStyle/>
          <a:p>
            <a:fld id="{10A01DC5-1685-4615-8240-15192985C6A2}" type="slidenum">
              <a:rPr lang="en-AU" smtClean="0"/>
              <a:pPr/>
              <a:t>8</a:t>
            </a:fld>
            <a:endParaRPr lang="en-US"/>
          </a:p>
        </p:txBody>
      </p:sp>
    </p:spTree>
    <p:extLst>
      <p:ext uri="{BB962C8B-B14F-4D97-AF65-F5344CB8AC3E}">
        <p14:creationId xmlns:p14="http://schemas.microsoft.com/office/powerpoint/2010/main" val="151575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D00001-7F8D-C8CF-FC70-6A4D07A28502}"/>
              </a:ext>
            </a:extLst>
          </p:cNvPr>
          <p:cNvSpPr>
            <a:spLocks noGrp="1"/>
          </p:cNvSpPr>
          <p:nvPr>
            <p:ph idx="1"/>
          </p:nvPr>
        </p:nvSpPr>
        <p:spPr>
          <a:xfrm>
            <a:off x="324000" y="833718"/>
            <a:ext cx="8460000" cy="3666282"/>
          </a:xfrm>
        </p:spPr>
        <p:txBody>
          <a:bodyPr>
            <a:normAutofit/>
          </a:bodyPr>
          <a:lstStyle/>
          <a:p>
            <a:pPr algn="l"/>
            <a:r>
              <a:rPr lang="en-AU" dirty="0">
                <a:solidFill>
                  <a:schemeClr val="tx1"/>
                </a:solidFill>
              </a:rPr>
              <a:t>An example of declaration:</a:t>
            </a:r>
          </a:p>
          <a:p>
            <a:pPr algn="l"/>
            <a:endParaRPr lang="en-AU" dirty="0">
              <a:solidFill>
                <a:schemeClr val="tx1"/>
              </a:solidFill>
            </a:endParaRPr>
          </a:p>
          <a:p>
            <a:pPr marL="180000" lvl="3" indent="0">
              <a:buNone/>
            </a:pPr>
            <a:r>
              <a:rPr lang="en-AU" sz="1400" dirty="0">
                <a:solidFill>
                  <a:schemeClr val="tx1"/>
                </a:solidFill>
                <a:latin typeface="+mj-lt"/>
              </a:rPr>
              <a:t>I have used Generative AI tools to complete this assessment: YES/NO </a:t>
            </a:r>
          </a:p>
          <a:p>
            <a:pPr marL="180000" lvl="3" indent="0">
              <a:buNone/>
            </a:pPr>
            <a:r>
              <a:rPr lang="en-AU" sz="1400" dirty="0">
                <a:solidFill>
                  <a:schemeClr val="tx1"/>
                </a:solidFill>
                <a:latin typeface="+mj-lt"/>
              </a:rPr>
              <a:t>If answered, ‘YES’, complete the declaration. </a:t>
            </a:r>
          </a:p>
          <a:p>
            <a:pPr marL="180000" lvl="3" indent="0">
              <a:buNone/>
            </a:pPr>
            <a:endParaRPr lang="en-AU" sz="1400" dirty="0">
              <a:solidFill>
                <a:schemeClr val="tx1"/>
              </a:solidFill>
              <a:latin typeface="+mj-lt"/>
            </a:endParaRPr>
          </a:p>
          <a:p>
            <a:pPr marL="180000" lvl="3" indent="0">
              <a:buNone/>
            </a:pPr>
            <a:r>
              <a:rPr lang="en-AU" sz="1400" b="1" dirty="0">
                <a:solidFill>
                  <a:schemeClr val="tx1"/>
                </a:solidFill>
                <a:latin typeface="+mj-lt"/>
              </a:rPr>
              <a:t>Declaration: </a:t>
            </a:r>
          </a:p>
          <a:p>
            <a:pPr marL="180000" lvl="3" indent="0">
              <a:buNone/>
            </a:pPr>
            <a:r>
              <a:rPr lang="en-AU" sz="1400" dirty="0">
                <a:solidFill>
                  <a:schemeClr val="tx1"/>
                </a:solidFill>
                <a:latin typeface="+mj-lt"/>
              </a:rPr>
              <a:t>I acknowledge the use of [Copilot: </a:t>
            </a:r>
            <a:r>
              <a:rPr lang="en-AU" sz="1400" dirty="0">
                <a:solidFill>
                  <a:schemeClr val="tx1"/>
                </a:solidFill>
                <a:latin typeface="+mj-lt"/>
                <a:hlinkClick r:id="rId2"/>
              </a:rPr>
              <a:t>https://copilot.microsoft.com</a:t>
            </a:r>
            <a:r>
              <a:rPr lang="en-AU" sz="1400" dirty="0">
                <a:latin typeface="+mj-lt"/>
              </a:rPr>
              <a:t> </a:t>
            </a:r>
            <a:r>
              <a:rPr lang="en-AU" sz="1400" dirty="0">
                <a:solidFill>
                  <a:schemeClr val="tx1"/>
                </a:solidFill>
                <a:latin typeface="+mj-lt"/>
              </a:rPr>
              <a:t>] to generate [use of </a:t>
            </a:r>
            <a:r>
              <a:rPr lang="en-AU" sz="1400" dirty="0" err="1">
                <a:solidFill>
                  <a:schemeClr val="tx1"/>
                </a:solidFill>
                <a:latin typeface="+mj-lt"/>
              </a:rPr>
              <a:t>GenAI</a:t>
            </a:r>
            <a:r>
              <a:rPr lang="en-AU" sz="1400" dirty="0">
                <a:solidFill>
                  <a:schemeClr val="tx1"/>
                </a:solidFill>
                <a:latin typeface="+mj-lt"/>
              </a:rPr>
              <a:t>]. </a:t>
            </a:r>
          </a:p>
          <a:p>
            <a:pPr marL="180000" lvl="3" indent="0">
              <a:buNone/>
            </a:pPr>
            <a:r>
              <a:rPr lang="en-AU" sz="1400" dirty="0">
                <a:solidFill>
                  <a:schemeClr val="tx1"/>
                </a:solidFill>
                <a:latin typeface="+mj-lt"/>
              </a:rPr>
              <a:t>The prompts I used were [list of prompts]. </a:t>
            </a:r>
          </a:p>
          <a:p>
            <a:pPr marL="180000" lvl="3" indent="0">
              <a:buNone/>
            </a:pPr>
            <a:r>
              <a:rPr lang="en-AU" sz="1400" dirty="0">
                <a:solidFill>
                  <a:schemeClr val="tx1"/>
                </a:solidFill>
                <a:latin typeface="+mj-lt"/>
              </a:rPr>
              <a:t>The output was used and/or adjusted to [explain use].</a:t>
            </a:r>
            <a:endParaRPr lang="en-US" sz="1400" dirty="0">
              <a:solidFill>
                <a:schemeClr val="tx1"/>
              </a:solidFill>
              <a:latin typeface="+mj-lt"/>
            </a:endParaRPr>
          </a:p>
        </p:txBody>
      </p:sp>
      <p:sp>
        <p:nvSpPr>
          <p:cNvPr id="5" name="Date Placeholder 4">
            <a:extLst>
              <a:ext uri="{FF2B5EF4-FFF2-40B4-BE49-F238E27FC236}">
                <a16:creationId xmlns:a16="http://schemas.microsoft.com/office/drawing/2014/main" id="{A5B03A15-65EB-DC1B-80A5-224C23D2F7F9}"/>
              </a:ext>
            </a:extLst>
          </p:cNvPr>
          <p:cNvSpPr>
            <a:spLocks noGrp="1"/>
          </p:cNvSpPr>
          <p:nvPr>
            <p:ph type="dt" sz="half" idx="2"/>
          </p:nvPr>
        </p:nvSpPr>
        <p:spPr/>
        <p:txBody>
          <a:bodyPr/>
          <a:lstStyle/>
          <a:p>
            <a:r>
              <a:rPr lang="en-AU"/>
              <a:t>Last updated: 12/07/2024</a:t>
            </a:r>
          </a:p>
        </p:txBody>
      </p:sp>
      <p:sp>
        <p:nvSpPr>
          <p:cNvPr id="8" name="Text Placeholder 7">
            <a:extLst>
              <a:ext uri="{FF2B5EF4-FFF2-40B4-BE49-F238E27FC236}">
                <a16:creationId xmlns:a16="http://schemas.microsoft.com/office/drawing/2014/main" id="{7849AF45-FFEC-F083-7466-35BD0F7E38CF}"/>
              </a:ext>
            </a:extLst>
          </p:cNvPr>
          <p:cNvSpPr>
            <a:spLocks noGrp="1"/>
          </p:cNvSpPr>
          <p:nvPr>
            <p:ph type="body" sz="quarter" idx="13"/>
          </p:nvPr>
        </p:nvSpPr>
        <p:spPr>
          <a:xfrm>
            <a:off x="323850" y="324000"/>
            <a:ext cx="8459788" cy="509717"/>
          </a:xfrm>
        </p:spPr>
        <p:txBody>
          <a:bodyPr>
            <a:normAutofit/>
          </a:bodyPr>
          <a:lstStyle/>
          <a:p>
            <a:r>
              <a:rPr lang="en-US" dirty="0"/>
              <a:t>Declaration – No Stigma!</a:t>
            </a:r>
          </a:p>
        </p:txBody>
      </p:sp>
      <p:sp>
        <p:nvSpPr>
          <p:cNvPr id="2" name="Footer Placeholder 1">
            <a:extLst>
              <a:ext uri="{FF2B5EF4-FFF2-40B4-BE49-F238E27FC236}">
                <a16:creationId xmlns:a16="http://schemas.microsoft.com/office/drawing/2014/main" id="{AA5B1034-7277-C47A-5909-BCB7BFC07D7C}"/>
              </a:ext>
            </a:extLst>
          </p:cNvPr>
          <p:cNvSpPr>
            <a:spLocks noGrp="1"/>
          </p:cNvSpPr>
          <p:nvPr>
            <p:ph type="ftr" sz="quarter" idx="11"/>
          </p:nvPr>
        </p:nvSpPr>
        <p:spPr/>
        <p:txBody>
          <a:bodyPr/>
          <a:lstStyle/>
          <a:p>
            <a:r>
              <a:rPr lang="en-US"/>
              <a:t>Centre for Learning &amp; Teaching</a:t>
            </a:r>
          </a:p>
        </p:txBody>
      </p:sp>
      <p:sp>
        <p:nvSpPr>
          <p:cNvPr id="3" name="Slide Number Placeholder 2">
            <a:extLst>
              <a:ext uri="{FF2B5EF4-FFF2-40B4-BE49-F238E27FC236}">
                <a16:creationId xmlns:a16="http://schemas.microsoft.com/office/drawing/2014/main" id="{10D26AD5-C2F2-D117-DB54-2F42816B6659}"/>
              </a:ext>
            </a:extLst>
          </p:cNvPr>
          <p:cNvSpPr>
            <a:spLocks noGrp="1"/>
          </p:cNvSpPr>
          <p:nvPr>
            <p:ph type="sldNum" sz="quarter" idx="12"/>
          </p:nvPr>
        </p:nvSpPr>
        <p:spPr/>
        <p:txBody>
          <a:bodyPr/>
          <a:lstStyle/>
          <a:p>
            <a:fld id="{10A01DC5-1685-4615-8240-15192985C6A2}" type="slidenum">
              <a:rPr lang="en-AU" smtClean="0"/>
              <a:pPr/>
              <a:t>9</a:t>
            </a:fld>
            <a:endParaRPr lang="en-US"/>
          </a:p>
        </p:txBody>
      </p:sp>
    </p:spTree>
    <p:extLst>
      <p:ext uri="{BB962C8B-B14F-4D97-AF65-F5344CB8AC3E}">
        <p14:creationId xmlns:p14="http://schemas.microsoft.com/office/powerpoint/2010/main" val="2248897700"/>
      </p:ext>
    </p:extLst>
  </p:cSld>
  <p:clrMapOvr>
    <a:masterClrMapping/>
  </p:clrMapOvr>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U_Powerpoint_Light Template 2023" id="{79825B3F-9B4E-4D76-9E9C-220F0AFCD25F}" vid="{466B4571-FD01-4DB2-9CEF-46479D6FDF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94BBEBCC6B64F9DF94F4149F7CDC9" ma:contentTypeVersion="19" ma:contentTypeDescription="Create a new document." ma:contentTypeScope="" ma:versionID="7db14bed67dabddab913e1589c20ed9f">
  <xsd:schema xmlns:xsd="http://www.w3.org/2001/XMLSchema" xmlns:xs="http://www.w3.org/2001/XMLSchema" xmlns:p="http://schemas.microsoft.com/office/2006/metadata/properties" xmlns:ns2="b9c97049-d50f-4a13-ba1d-3893080ff39c" xmlns:ns3="876c6a71-35c8-4051-b4aa-0726734ce777" xmlns:ns4="c30e2885-58e1-4e94-9dc7-f83158e7ef28" targetNamespace="http://schemas.microsoft.com/office/2006/metadata/properties" ma:root="true" ma:fieldsID="e917afd1b9437a2ddcb763ec86208b51" ns2:_="" ns3:_="" ns4:_="">
    <xsd:import namespace="b9c97049-d50f-4a13-ba1d-3893080ff39c"/>
    <xsd:import namespace="876c6a71-35c8-4051-b4aa-0726734ce777"/>
    <xsd:import namespace="c30e2885-58e1-4e94-9dc7-f83158e7ef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Descriptio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c97049-d50f-4a13-ba1d-3893080ff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Description" ma:index="19" nillable="true" ma:displayName="Description" ma:format="Dropdown" ma:internalName="Description">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0858339-22dc-49f9-bed0-4b2c0ae499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6c6a71-35c8-4051-b4aa-0726734ce77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0e2885-58e1-4e94-9dc7-f83158e7ef2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f7b3af8-12d5-4a97-919b-c4655033f7b1}" ma:internalName="TaxCatchAll" ma:showField="CatchAllData" ma:web="876c6a71-35c8-4051-b4aa-0726734ce7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0e2885-58e1-4e94-9dc7-f83158e7ef28" xsi:nil="true"/>
    <lcf76f155ced4ddcb4097134ff3c332f xmlns="b9c97049-d50f-4a13-ba1d-3893080ff39c">
      <Terms xmlns="http://schemas.microsoft.com/office/infopath/2007/PartnerControls"/>
    </lcf76f155ced4ddcb4097134ff3c332f>
    <SharedWithUsers xmlns="876c6a71-35c8-4051-b4aa-0726734ce777">
      <UserInfo>
        <DisplayName>April Chan</DisplayName>
        <AccountId>2793</AccountId>
        <AccountType/>
      </UserInfo>
      <UserInfo>
        <DisplayName>Hannah Simpson</DisplayName>
        <AccountId>2860</AccountId>
        <AccountType/>
      </UserInfo>
      <UserInfo>
        <DisplayName>Leopold Zhou</DisplayName>
        <AccountId>3018</AccountId>
        <AccountType/>
      </UserInfo>
      <UserInfo>
        <DisplayName>Angela Yang</DisplayName>
        <AccountId>2913</AccountId>
        <AccountType/>
      </UserInfo>
    </SharedWithUsers>
    <Description xmlns="b9c97049-d50f-4a13-ba1d-3893080ff39c" xsi:nil="true"/>
  </documentManagement>
</p:properties>
</file>

<file path=customXml/itemProps1.xml><?xml version="1.0" encoding="utf-8"?>
<ds:datastoreItem xmlns:ds="http://schemas.openxmlformats.org/officeDocument/2006/customXml" ds:itemID="{CE276A51-FB2F-474E-9D99-34802FD16C60}">
  <ds:schemaRefs>
    <ds:schemaRef ds:uri="876c6a71-35c8-4051-b4aa-0726734ce777"/>
    <ds:schemaRef ds:uri="b9c97049-d50f-4a13-ba1d-3893080ff39c"/>
    <ds:schemaRef ds:uri="c30e2885-58e1-4e94-9dc7-f83158e7ef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3.xml><?xml version="1.0" encoding="utf-8"?>
<ds:datastoreItem xmlns:ds="http://schemas.openxmlformats.org/officeDocument/2006/customXml" ds:itemID="{F655D042-D8B3-4BE3-86DE-6019F96E2850}">
  <ds:schemaRefs>
    <ds:schemaRef ds:uri="876c6a71-35c8-4051-b4aa-0726734ce777"/>
    <ds:schemaRef ds:uri="b9c97049-d50f-4a13-ba1d-3893080ff39c"/>
    <ds:schemaRef ds:uri="c30e2885-58e1-4e94-9dc7-f83158e7ef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ANU Light</Template>
  <TotalTime>113</TotalTime>
  <Words>2525</Words>
  <Application>Microsoft Office PowerPoint</Application>
  <PresentationFormat>On-screen Show (16:9)</PresentationFormat>
  <Paragraphs>259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ANU Light</vt:lpstr>
      <vt:lpstr>PowerPoint Presentation</vt:lpstr>
      <vt:lpstr>PowerPoint Presentation</vt:lpstr>
      <vt:lpstr>Use of ai in this course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AI   </vt:lpstr>
      <vt:lpstr>PowerPoint Presentation</vt:lpstr>
      <vt:lpstr>PowerPoint Presentation</vt:lpstr>
      <vt:lpstr>PowerPoint Presentation</vt:lpstr>
      <vt:lpstr>PowerPoint Presentation</vt:lpstr>
      <vt:lpstr>AI and  LITERARy studies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Chan</dc:creator>
  <cp:lastModifiedBy>Russell Smith</cp:lastModifiedBy>
  <cp:revision>14</cp:revision>
  <dcterms:created xsi:type="dcterms:W3CDTF">2024-07-12T00:52:38Z</dcterms:created>
  <dcterms:modified xsi:type="dcterms:W3CDTF">2024-09-02T04:02:14Z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0x01010054794BBEBCC6B64F9DF94F4149F7CDC9</vt:lpwstr>
  </property>
  <property fmtid="{D5CDD505-2E9C-101B-9397-08002B2CF9AE}" pid="3" name="MediaServiceImageTags">
    <vt:lpwstr/>
  </property>
</Properties>
</file>